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2" r:id="rId1"/>
  </p:sldMasterIdLst>
  <p:notesMasterIdLst>
    <p:notesMasterId r:id="rId50"/>
  </p:notesMasterIdLst>
  <p:sldIdLst>
    <p:sldId id="256" r:id="rId2"/>
    <p:sldId id="331" r:id="rId3"/>
    <p:sldId id="358" r:id="rId4"/>
    <p:sldId id="285" r:id="rId5"/>
    <p:sldId id="328" r:id="rId6"/>
    <p:sldId id="329" r:id="rId7"/>
    <p:sldId id="330" r:id="rId8"/>
    <p:sldId id="332" r:id="rId9"/>
    <p:sldId id="333" r:id="rId10"/>
    <p:sldId id="334" r:id="rId11"/>
    <p:sldId id="338" r:id="rId12"/>
    <p:sldId id="335" r:id="rId13"/>
    <p:sldId id="336" r:id="rId14"/>
    <p:sldId id="337" r:id="rId15"/>
    <p:sldId id="339" r:id="rId16"/>
    <p:sldId id="340" r:id="rId17"/>
    <p:sldId id="341" r:id="rId18"/>
    <p:sldId id="342" r:id="rId19"/>
    <p:sldId id="343" r:id="rId20"/>
    <p:sldId id="344" r:id="rId21"/>
    <p:sldId id="345" r:id="rId22"/>
    <p:sldId id="346" r:id="rId23"/>
    <p:sldId id="347" r:id="rId24"/>
    <p:sldId id="348" r:id="rId25"/>
    <p:sldId id="349" r:id="rId26"/>
    <p:sldId id="350" r:id="rId27"/>
    <p:sldId id="351" r:id="rId28"/>
    <p:sldId id="352" r:id="rId29"/>
    <p:sldId id="353" r:id="rId30"/>
    <p:sldId id="354" r:id="rId31"/>
    <p:sldId id="355" r:id="rId32"/>
    <p:sldId id="356" r:id="rId33"/>
    <p:sldId id="357" r:id="rId34"/>
    <p:sldId id="359" r:id="rId35"/>
    <p:sldId id="360" r:id="rId36"/>
    <p:sldId id="361" r:id="rId37"/>
    <p:sldId id="362" r:id="rId38"/>
    <p:sldId id="363" r:id="rId39"/>
    <p:sldId id="364" r:id="rId40"/>
    <p:sldId id="365" r:id="rId41"/>
    <p:sldId id="366" r:id="rId42"/>
    <p:sldId id="367" r:id="rId43"/>
    <p:sldId id="368" r:id="rId44"/>
    <p:sldId id="373" r:id="rId45"/>
    <p:sldId id="375" r:id="rId46"/>
    <p:sldId id="370" r:id="rId47"/>
    <p:sldId id="374" r:id="rId48"/>
    <p:sldId id="372" r:id="rId4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7D10"/>
    <a:srgbClr val="FF99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7" d="100"/>
          <a:sy n="87" d="100"/>
        </p:scale>
        <p:origin x="-676" y="-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audio1.wav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media/media1.wav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095501-73F2-41BA-85CC-22557878FAFE}" type="datetimeFigureOut">
              <a:rPr lang="en-IN" smtClean="0"/>
              <a:t>27-10-2020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6130DD-32EB-4721-81EC-BC5717B4C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7249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36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37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38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39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40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41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42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43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45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46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31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6130DD-32EB-4721-81EC-BC5717B4C7AA}" type="slidenum">
              <a:rPr lang="en-IN" smtClean="0"/>
              <a:t>35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531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87468"/>
            <a:ext cx="7315200" cy="194626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74898"/>
            <a:ext cx="7315200" cy="858474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61F5B-D95E-4CAA-B2CE-779961ADC2AC}" type="datetime1">
              <a:rPr lang="en-US" smtClean="0"/>
              <a:t>10/27/2020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>
          <a:xfrm>
            <a:off x="5638800" y="4781550"/>
            <a:ext cx="2246489" cy="225920"/>
          </a:xfrm>
        </p:spPr>
        <p:txBody>
          <a:bodyPr/>
          <a:lstStyle>
            <a:lvl1pPr algn="ctr"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Dr. Ganesan R, VIT Chennai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933D0-9C89-4796-8A85-CF39DDBBFE13}" type="datetime1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1" y="1370032"/>
            <a:ext cx="1492499" cy="33633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370032"/>
            <a:ext cx="5241476" cy="33633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8180-CEC5-4126-8EF5-194EC3C2C60C}" type="datetime1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C892A-48E5-4106-BC10-10B8B3DD4420}" type="datetime1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77000" y="4781550"/>
            <a:ext cx="2246489" cy="225920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3179"/>
            <a:ext cx="7315200" cy="970194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898823"/>
            <a:ext cx="7315200" cy="82382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19F02-E659-491E-B975-AAC0A2DB78BE}" type="datetime1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4A553-0302-43E3-B147-ECC0DF1BD0C5}" type="datetime1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158537"/>
            <a:ext cx="7315200" cy="86557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057400"/>
            <a:ext cx="3566160" cy="26951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057401"/>
            <a:ext cx="3566160" cy="26967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057400"/>
            <a:ext cx="3364992" cy="466344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057400"/>
            <a:ext cx="3362062" cy="466344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033-27BA-44B3-A362-EE5ADCF64E6E}" type="datetime1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158537"/>
            <a:ext cx="7315200" cy="86557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2537460"/>
            <a:ext cx="3566160" cy="221513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2537460"/>
            <a:ext cx="3566160" cy="221513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4C3D-27ED-47F0-957E-5DD8020C4B99}" type="datetime1">
              <a:rPr lang="en-US" smtClean="0"/>
              <a:t>10/27/2020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261AE-D246-4307-909E-F03512BA3499}" type="datetime1">
              <a:rPr lang="en-US" smtClean="0"/>
              <a:t>10/27/2020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69022"/>
            <a:ext cx="2950936" cy="1629761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370032"/>
            <a:ext cx="4207848" cy="3357461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045822"/>
            <a:ext cx="2950936" cy="168404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7848-0216-4984-A3F5-5C1FD5153D3D}" type="datetime1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71600"/>
            <a:ext cx="2953512" cy="1632204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1714500"/>
            <a:ext cx="4038600" cy="25146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044952"/>
            <a:ext cx="2953512" cy="16870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3BF43-784B-4C3F-9685-64E2D6C70E96}" type="datetime1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Ganesan R, VIT Chennai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430355"/>
            <a:ext cx="86236" cy="4292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430355"/>
            <a:ext cx="576072" cy="4292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158537"/>
            <a:ext cx="7315200" cy="865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077375"/>
            <a:ext cx="7315200" cy="26546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411597"/>
            <a:ext cx="1189132" cy="2234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91431704-9BA2-4631-BF82-AE2EC7F1F419}" type="datetime1">
              <a:rPr lang="en-US" smtClean="0"/>
              <a:t>10/27/2020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6" y="411598"/>
            <a:ext cx="941203" cy="226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9" y="641968"/>
            <a:ext cx="2246489" cy="225920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Dr. Ganesan R, VIT Chennai</a:t>
            </a:r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wav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wav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audio" Target="../media/audio1.wav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wav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nptel.ac.in/courses/106/105/106105031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7800" y="57150"/>
            <a:ext cx="7391400" cy="1946269"/>
          </a:xfrm>
        </p:spPr>
        <p:txBody>
          <a:bodyPr>
            <a:normAutofit/>
          </a:bodyPr>
          <a:lstStyle/>
          <a:p>
            <a:r>
              <a:rPr lang="en-IN" sz="2400" b="1" dirty="0" smtClean="0"/>
              <a:t>CSE1004:Network </a:t>
            </a:r>
            <a:r>
              <a:rPr lang="en-IN" sz="2400" b="1" dirty="0" smtClean="0"/>
              <a:t>&amp; Communication</a:t>
            </a:r>
            <a:endParaRPr lang="en-IN" sz="2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8600" y="2647950"/>
            <a:ext cx="4724400" cy="1905000"/>
          </a:xfrm>
        </p:spPr>
        <p:txBody>
          <a:bodyPr>
            <a:normAutofit/>
          </a:bodyPr>
          <a:lstStyle/>
          <a:p>
            <a:r>
              <a:rPr lang="en-IN" b="1" dirty="0" smtClean="0"/>
              <a:t>Module : Cryptography</a:t>
            </a:r>
          </a:p>
          <a:p>
            <a:endParaRPr lang="en-IN" b="1" dirty="0" smtClean="0"/>
          </a:p>
          <a:p>
            <a:r>
              <a:rPr lang="en-IN" b="1" dirty="0" err="1" smtClean="0">
                <a:solidFill>
                  <a:schemeClr val="tx2"/>
                </a:solidFill>
              </a:rPr>
              <a:t>Dr.</a:t>
            </a:r>
            <a:r>
              <a:rPr lang="en-IN" b="1" dirty="0" smtClean="0">
                <a:solidFill>
                  <a:schemeClr val="tx2"/>
                </a:solidFill>
              </a:rPr>
              <a:t> </a:t>
            </a:r>
            <a:r>
              <a:rPr lang="en-IN" b="1" dirty="0" err="1" smtClean="0">
                <a:solidFill>
                  <a:schemeClr val="tx2"/>
                </a:solidFill>
              </a:rPr>
              <a:t>S.L.Jayalakshmi</a:t>
            </a:r>
            <a:endParaRPr lang="en-IN" b="1" dirty="0" smtClean="0">
              <a:solidFill>
                <a:schemeClr val="tx2"/>
              </a:solidFill>
            </a:endParaRPr>
          </a:p>
          <a:p>
            <a:r>
              <a:rPr lang="en-IN" b="1" dirty="0" smtClean="0">
                <a:solidFill>
                  <a:schemeClr val="tx2"/>
                </a:solidFill>
              </a:rPr>
              <a:t>VIT Chennai</a:t>
            </a:r>
            <a:endParaRPr lang="en-IN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0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"/>
            <a:ext cx="7467600" cy="1581149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Principles of Asymmetric Key Cryptographic Techniques</a:t>
            </a:r>
            <a:endParaRPr lang="en-IN" dirty="0"/>
          </a:p>
        </p:txBody>
      </p:sp>
      <p:sp>
        <p:nvSpPr>
          <p:cNvPr id="38" name="TextBox 37"/>
          <p:cNvSpPr txBox="1"/>
          <p:nvPr/>
        </p:nvSpPr>
        <p:spPr>
          <a:xfrm>
            <a:off x="2667000" y="295275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6200" y="1544419"/>
            <a:ext cx="9067800" cy="2779931"/>
            <a:chOff x="76200" y="1468219"/>
            <a:chExt cx="9067800" cy="2779931"/>
          </a:xfrm>
        </p:grpSpPr>
        <p:sp>
          <p:nvSpPr>
            <p:cNvPr id="9" name="Rectangle 8"/>
            <p:cNvSpPr/>
            <p:nvPr/>
          </p:nvSpPr>
          <p:spPr>
            <a:xfrm>
              <a:off x="457200" y="2266950"/>
              <a:ext cx="1801504" cy="69233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Alice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934200" y="2266950"/>
              <a:ext cx="1627496" cy="6858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Bob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286000" y="3562350"/>
              <a:ext cx="16764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Encryption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5257800" y="3562350"/>
              <a:ext cx="16764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Decryption</a:t>
              </a:r>
              <a:endPara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1344304" y="2959288"/>
              <a:ext cx="914400" cy="945962"/>
              <a:chOff x="1344304" y="2959288"/>
              <a:chExt cx="914400" cy="945962"/>
            </a:xfrm>
            <a:effectLst>
              <a:outerShdw blurRad="12700" dist="50800" dir="5400000" algn="ctr" rotWithShape="0">
                <a:srgbClr val="000000">
                  <a:alpha val="43137"/>
                </a:srgbClr>
              </a:outerShdw>
            </a:effectLst>
          </p:grpSpPr>
          <p:cxnSp>
            <p:nvCxnSpPr>
              <p:cNvPr id="19" name="Straight Connector 18"/>
              <p:cNvCxnSpPr>
                <a:stCxn id="9" idx="2"/>
              </p:cNvCxnSpPr>
              <p:nvPr/>
            </p:nvCxnSpPr>
            <p:spPr>
              <a:xfrm>
                <a:off x="1357952" y="2959288"/>
                <a:ext cx="13648" cy="945962"/>
              </a:xfrm>
              <a:prstGeom prst="line">
                <a:avLst/>
              </a:prstGeom>
              <a:ln w="63500" cmpd="sng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>
                <a:off x="1344304" y="3905250"/>
                <a:ext cx="914400" cy="0"/>
              </a:xfrm>
              <a:prstGeom prst="straightConnector1">
                <a:avLst/>
              </a:prstGeom>
              <a:ln w="63500" cmpd="sng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Straight Connector 23"/>
            <p:cNvCxnSpPr/>
            <p:nvPr/>
          </p:nvCxnSpPr>
          <p:spPr>
            <a:xfrm>
              <a:off x="7875896" y="2952750"/>
              <a:ext cx="0" cy="945960"/>
            </a:xfrm>
            <a:prstGeom prst="line">
              <a:avLst/>
            </a:prstGeom>
            <a:ln w="63500" cmpd="sng">
              <a:headEnd type="triangle"/>
              <a:tailEnd type="none"/>
            </a:ln>
            <a:effectLst>
              <a:outerShdw blurRad="88900" dist="50800" dir="5400000" algn="ctr" rotWithShape="0">
                <a:srgbClr val="000000">
                  <a:alpha val="98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H="1">
              <a:off x="6961496" y="3905250"/>
              <a:ext cx="941696" cy="0"/>
            </a:xfrm>
            <a:prstGeom prst="straightConnector1">
              <a:avLst/>
            </a:prstGeom>
            <a:ln w="63500" cmpd="sng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11" idx="3"/>
              <a:endCxn id="12" idx="1"/>
            </p:cNvCxnSpPr>
            <p:nvPr/>
          </p:nvCxnSpPr>
          <p:spPr>
            <a:xfrm>
              <a:off x="3962400" y="3905250"/>
              <a:ext cx="1295400" cy="0"/>
            </a:xfrm>
            <a:prstGeom prst="straightConnector1">
              <a:avLst/>
            </a:prstGeom>
            <a:ln w="63500" cmpd="sng">
              <a:tailEnd type="triangle"/>
            </a:ln>
            <a:effectLst>
              <a:outerShdw blurRad="50800" dist="50800" dir="5400000" algn="ctr" rotWithShape="0">
                <a:srgbClr val="000000">
                  <a:alpha val="99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152400" y="3257550"/>
              <a:ext cx="1219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Plaintext</a:t>
              </a:r>
              <a:endParaRPr lang="en-US" sz="2000" b="1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979392" y="3257550"/>
              <a:ext cx="11646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Plaintext</a:t>
              </a:r>
              <a:endParaRPr lang="en-US" sz="20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962400" y="3235464"/>
              <a:ext cx="1447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Ciphertext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2860344" y="1669406"/>
              <a:ext cx="0" cy="1892944"/>
            </a:xfrm>
            <a:prstGeom prst="straightConnector1">
              <a:avLst/>
            </a:prstGeom>
            <a:ln w="25400">
              <a:solidFill>
                <a:schemeClr val="tx1">
                  <a:lumMod val="8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endCxn id="12" idx="0"/>
            </p:cNvCxnSpPr>
            <p:nvPr/>
          </p:nvCxnSpPr>
          <p:spPr>
            <a:xfrm>
              <a:off x="6088040" y="2083772"/>
              <a:ext cx="7960" cy="1478578"/>
            </a:xfrm>
            <a:prstGeom prst="straightConnector1">
              <a:avLst/>
            </a:prstGeom>
            <a:ln w="25400">
              <a:solidFill>
                <a:schemeClr val="tx1">
                  <a:lumMod val="8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8512" y="1563351"/>
              <a:ext cx="287898" cy="329026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5414" y="1861724"/>
              <a:ext cx="287898" cy="329026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2600" y="1504893"/>
              <a:ext cx="287898" cy="329026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9502" y="1803266"/>
              <a:ext cx="287898" cy="329026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76200" y="1468219"/>
              <a:ext cx="18288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b="1" i="1" dirty="0" smtClean="0"/>
                <a:t>Alice’s public key </a:t>
              </a:r>
              <a:br>
                <a:rPr lang="en-US" sz="1700" b="1" i="1" dirty="0" smtClean="0"/>
              </a:br>
              <a:r>
                <a:rPr lang="en-US" sz="1700" b="1" i="1" dirty="0" smtClean="0"/>
                <a:t>&amp;        Private key</a:t>
              </a:r>
              <a:endParaRPr lang="en-US" sz="1700" b="1" i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315200" y="1526142"/>
              <a:ext cx="18288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b="1" i="1" dirty="0" smtClean="0"/>
                <a:t>Bob’s public key &amp; </a:t>
              </a:r>
              <a:br>
                <a:rPr lang="en-US" sz="1700" b="1" i="1" dirty="0" smtClean="0"/>
              </a:br>
              <a:r>
                <a:rPr lang="en-US" sz="1700" b="1" i="1" dirty="0" smtClean="0"/>
                <a:t>Private key</a:t>
              </a:r>
              <a:endParaRPr lang="en-US" sz="1700" b="1" i="1" dirty="0"/>
            </a:p>
          </p:txBody>
        </p:sp>
        <p:cxnSp>
          <p:nvCxnSpPr>
            <p:cNvPr id="47" name="Straight Connector 46"/>
            <p:cNvCxnSpPr/>
            <p:nvPr/>
          </p:nvCxnSpPr>
          <p:spPr>
            <a:xfrm flipH="1">
              <a:off x="2846696" y="1669406"/>
              <a:ext cx="3858904" cy="0"/>
            </a:xfrm>
            <a:prstGeom prst="line">
              <a:avLst/>
            </a:prstGeom>
            <a:ln w="25400" cmpd="sng">
              <a:solidFill>
                <a:schemeClr val="tx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H="1">
              <a:off x="6088040" y="2083772"/>
              <a:ext cx="617560" cy="0"/>
            </a:xfrm>
            <a:prstGeom prst="line">
              <a:avLst/>
            </a:prstGeom>
            <a:ln w="25400" cmpd="sng">
              <a:solidFill>
                <a:schemeClr val="tx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9312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430888"/>
            <a:ext cx="4495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Keys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62200" y="1085493"/>
            <a:ext cx="67818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Three types of keys: secret key, private key and public key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Secret key – shared key used in symmetric-key cryptography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Private key and Public keys used in asymmetric-key cryptography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Key – a value works with cryptographic algorithm  - really, really, really very big number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Larger keys – cryptographically secure for a longer period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Public key – derived from private key</a:t>
            </a:r>
          </a:p>
          <a:p>
            <a:pPr algn="just">
              <a:spcBef>
                <a:spcPct val="50000"/>
              </a:spcBef>
            </a:pPr>
            <a:endParaRPr lang="en-US" sz="2000" b="1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2837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2800" y="1"/>
            <a:ext cx="5486400" cy="1657349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Comparison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990601" y="1283912"/>
            <a:ext cx="7696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Encryption - electronic locking; decryption - electronic unlocking</a:t>
            </a:r>
          </a:p>
          <a:p>
            <a:pPr algn="just">
              <a:spcBef>
                <a:spcPct val="50000"/>
              </a:spcBef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difference – mechanism of locking and unlocking and the type of keys used</a:t>
            </a:r>
          </a:p>
          <a:p>
            <a:pPr algn="just">
              <a:spcBef>
                <a:spcPct val="50000"/>
              </a:spcBef>
            </a:pPr>
            <a:r>
              <a:rPr lang="en-US" sz="2000" b="1" i="1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Symmetric-key cryptography : same key locks and unlocks the box</a:t>
            </a:r>
          </a:p>
          <a:p>
            <a:pPr algn="just">
              <a:spcBef>
                <a:spcPct val="50000"/>
              </a:spcBef>
            </a:pPr>
            <a:r>
              <a:rPr lang="en-US" sz="2000" b="1" i="1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Asymmetric-key cryptography: one key locks the box and another key </a:t>
            </a:r>
            <a:br>
              <a:rPr lang="en-US" sz="2000" b="1" i="1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2000" b="1" i="1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                                                        unlocks the box</a:t>
            </a:r>
          </a:p>
          <a:p>
            <a:pPr algn="just">
              <a:spcBef>
                <a:spcPct val="50000"/>
              </a:spcBef>
            </a:pPr>
            <a:endParaRPr lang="en-US" sz="2000" b="1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45" y="2695575"/>
            <a:ext cx="509056" cy="509056"/>
          </a:xfrm>
          <a:prstGeom prst="rect">
            <a:avLst/>
          </a:prstGeom>
          <a:effectLst>
            <a:glow rad="127000">
              <a:schemeClr val="accent1">
                <a:alpha val="43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62279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2800" y="163778"/>
            <a:ext cx="5486400" cy="1304894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Ciphers – Two Types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533400" y="968360"/>
            <a:ext cx="80772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/>
              <a:t>Ciphers</a:t>
            </a:r>
            <a:r>
              <a:rPr lang="en-US" sz="2000" b="1" dirty="0"/>
              <a:t> can be distinguished into two types by the type of input data</a:t>
            </a:r>
            <a:endParaRPr lang="en-US" sz="2000" b="1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600200" y="1518598"/>
            <a:ext cx="5867400" cy="2057400"/>
            <a:chOff x="1600200" y="1657350"/>
            <a:chExt cx="5867400" cy="2057400"/>
          </a:xfrm>
        </p:grpSpPr>
        <p:sp>
          <p:nvSpPr>
            <p:cNvPr id="3" name="Rounded Rectangle 2"/>
            <p:cNvSpPr/>
            <p:nvPr/>
          </p:nvSpPr>
          <p:spPr>
            <a:xfrm>
              <a:off x="3429000" y="1657350"/>
              <a:ext cx="22098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/>
                <a:t>Ciphers</a:t>
              </a:r>
              <a:endParaRPr lang="en-US" sz="2000" b="1" dirty="0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600200" y="3028950"/>
              <a:ext cx="22098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/>
                <a:t>Stream Ciphers</a:t>
              </a:r>
              <a:endParaRPr lang="en-US" sz="2000" b="1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257800" y="3028950"/>
              <a:ext cx="22098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/>
                <a:t>Block Ciphers</a:t>
              </a:r>
              <a:endParaRPr lang="en-US" sz="2000" b="1" dirty="0"/>
            </a:p>
          </p:txBody>
        </p:sp>
        <p:cxnSp>
          <p:nvCxnSpPr>
            <p:cNvPr id="9" name="Straight Connector 8"/>
            <p:cNvCxnSpPr>
              <a:stCxn id="3" idx="2"/>
            </p:cNvCxnSpPr>
            <p:nvPr/>
          </p:nvCxnSpPr>
          <p:spPr>
            <a:xfrm>
              <a:off x="4533900" y="2343150"/>
              <a:ext cx="0" cy="381000"/>
            </a:xfrm>
            <a:prstGeom prst="line">
              <a:avLst/>
            </a:prstGeom>
            <a:ln w="25400" cmpd="sng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2705100" y="2724150"/>
              <a:ext cx="1828800" cy="0"/>
            </a:xfrm>
            <a:prstGeom prst="line">
              <a:avLst/>
            </a:prstGeom>
            <a:ln w="25400" cmpd="sng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4531056" y="2724150"/>
              <a:ext cx="1828800" cy="0"/>
            </a:xfrm>
            <a:prstGeom prst="line">
              <a:avLst/>
            </a:prstGeom>
            <a:ln w="25400" cmpd="sng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2718748" y="2724150"/>
              <a:ext cx="0" cy="304800"/>
            </a:xfrm>
            <a:prstGeom prst="straightConnector1">
              <a:avLst/>
            </a:prstGeom>
            <a:ln w="25400" cmpd="sng">
              <a:solidFill>
                <a:schemeClr val="tx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6351896" y="2724150"/>
              <a:ext cx="0" cy="304800"/>
            </a:xfrm>
            <a:prstGeom prst="straightConnector1">
              <a:avLst/>
            </a:prstGeom>
            <a:ln w="25400" cmpd="sng">
              <a:solidFill>
                <a:schemeClr val="tx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/>
        </p:nvSpPr>
        <p:spPr>
          <a:xfrm>
            <a:off x="609600" y="3647864"/>
            <a:ext cx="8305800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Stream Ciphers </a:t>
            </a:r>
            <a:r>
              <a:rPr lang="en-US" dirty="0"/>
              <a:t>: </a:t>
            </a:r>
            <a:r>
              <a:rPr lang="en-US" dirty="0" smtClean="0"/>
              <a:t>An </a:t>
            </a:r>
            <a:r>
              <a:rPr lang="en-US" dirty="0"/>
              <a:t>encryption algorithm </a:t>
            </a:r>
            <a:r>
              <a:rPr lang="en-US" dirty="0" smtClean="0"/>
              <a:t>- encrypts </a:t>
            </a:r>
            <a:r>
              <a:rPr lang="en-US" dirty="0"/>
              <a:t>1 bit or byte of plaintext at a </a:t>
            </a:r>
            <a:r>
              <a:rPr lang="en-US" dirty="0" smtClean="0"/>
              <a:t>time</a:t>
            </a:r>
          </a:p>
          <a:p>
            <a:pPr marL="342900" indent="-342900" algn="just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Block Ciphers     : An encryption algorithm - encrypts </a:t>
            </a:r>
            <a:r>
              <a:rPr lang="en-US" dirty="0"/>
              <a:t>a fixed size of n-bits of data - known as a block </a:t>
            </a:r>
            <a:r>
              <a:rPr lang="en-US" dirty="0" smtClean="0"/>
              <a:t>at </a:t>
            </a:r>
            <a:r>
              <a:rPr lang="en-US" dirty="0"/>
              <a:t>one time </a:t>
            </a:r>
            <a:r>
              <a:rPr lang="en-US" dirty="0" smtClean="0"/>
              <a:t>(64 </a:t>
            </a:r>
            <a:r>
              <a:rPr lang="en-US" dirty="0"/>
              <a:t>bits, 128 bits, and 256 </a:t>
            </a:r>
            <a:r>
              <a:rPr lang="en-US" dirty="0" smtClean="0"/>
              <a:t>bits, 1024 bits)</a:t>
            </a:r>
          </a:p>
        </p:txBody>
      </p:sp>
    </p:spTree>
    <p:extLst>
      <p:ext uri="{BB962C8B-B14F-4D97-AF65-F5344CB8AC3E}">
        <p14:creationId xmlns:p14="http://schemas.microsoft.com/office/powerpoint/2010/main" val="150524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ChillingMusic.wav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1325.046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981200" y="895350"/>
            <a:ext cx="5924437" cy="3581400"/>
            <a:chOff x="1981200" y="895350"/>
            <a:chExt cx="5924437" cy="3581400"/>
          </a:xfrm>
        </p:grpSpPr>
        <p:sp>
          <p:nvSpPr>
            <p:cNvPr id="6" name="Rounded Rectangle 5"/>
            <p:cNvSpPr/>
            <p:nvPr/>
          </p:nvSpPr>
          <p:spPr>
            <a:xfrm>
              <a:off x="1981200" y="895350"/>
              <a:ext cx="4800600" cy="3581400"/>
            </a:xfrm>
            <a:prstGeom prst="roundRect">
              <a:avLst/>
            </a:prstGeom>
            <a:solidFill>
              <a:schemeClr val="accent2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  <a:reflection stA="99000" endPos="0" dir="5400000" sy="-100000" algn="bl" rotWithShape="0"/>
            </a:effectLst>
            <a:scene3d>
              <a:camera prst="perspectiveContrastingLeftFacing">
                <a:rot lat="0" lon="2636332" rev="0"/>
              </a:camera>
              <a:lightRig rig="threePt" dir="t"/>
            </a:scene3d>
            <a:sp3d extrusionH="2222500">
              <a:bevelT w="152400" h="50800" prst="softRound"/>
              <a:bevelB w="152400" h="50800" prst="softRound"/>
              <a:extrusionClr>
                <a:schemeClr val="tx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Symmetric–key Cryptography</a:t>
              </a:r>
              <a:endParaRPr lang="en-US" sz="4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204856" y="1942688"/>
              <a:ext cx="1700781" cy="109260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sz="4000" b="1" spc="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</a:rPr>
                <a:t>VIT </a:t>
              </a:r>
              <a:br>
                <a:rPr lang="en-US" sz="4000" b="1" spc="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</a:rPr>
              </a:br>
              <a:r>
                <a:rPr lang="en-US" sz="2400" b="1" spc="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</a:rPr>
                <a:t>Chennai</a:t>
              </a:r>
              <a:endParaRPr lang="en-US" sz="2400" b="1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827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sndAc>
          <p:endSnd/>
        </p:sndAc>
      </p:transition>
    </mc:Choice>
    <mc:Fallback xmlns="">
      <p:transition advClick="0" advTm="0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07063"/>
            <a:ext cx="76962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62200" y="1225987"/>
            <a:ext cx="6781800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Started thousands of years ago – needed to exchange secrets (e.g. in war)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Still mainly use in our network security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Traditional ciphers (character oriented)  and Modern ciphers (block oriented)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Traditional ciphers : Substitution ciphers and Transposition </a:t>
            </a:r>
            <a:br>
              <a:rPr lang="en-US" sz="2000" dirty="0" smtClean="0">
                <a:latin typeface="+mj-lt"/>
                <a:ea typeface="+mj-ea"/>
                <a:cs typeface="+mj-cs"/>
              </a:rPr>
            </a:br>
            <a:r>
              <a:rPr lang="en-US" sz="2000" dirty="0" smtClean="0">
                <a:latin typeface="+mj-lt"/>
                <a:ea typeface="+mj-ea"/>
                <a:cs typeface="+mj-cs"/>
              </a:rPr>
              <a:t>                                                                                     ciphers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algn="just">
              <a:spcBef>
                <a:spcPct val="50000"/>
              </a:spcBef>
            </a:pPr>
            <a:endParaRPr lang="en-US" sz="20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1624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62200" y="1530787"/>
            <a:ext cx="67818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Substitute one symbol with another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If the symbols in the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plaintext are </a:t>
            </a:r>
            <a:r>
              <a:rPr lang="en-US" sz="2000" dirty="0">
                <a:latin typeface="+mj-lt"/>
                <a:ea typeface="+mj-ea"/>
                <a:cs typeface="+mj-cs"/>
              </a:rPr>
              <a:t>alphabetic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characters, replace </a:t>
            </a:r>
            <a:r>
              <a:rPr lang="en-US" sz="2000" dirty="0">
                <a:latin typeface="+mj-lt"/>
                <a:ea typeface="+mj-ea"/>
                <a:cs typeface="+mj-cs"/>
              </a:rPr>
              <a:t>one character with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another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If the symbols are digits (0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to 9</a:t>
            </a:r>
            <a:r>
              <a:rPr lang="en-US" sz="2000" dirty="0">
                <a:latin typeface="+mj-lt"/>
                <a:ea typeface="+mj-ea"/>
                <a:cs typeface="+mj-cs"/>
              </a:rPr>
              <a:t>),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replace one number with another number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algn="just">
              <a:spcBef>
                <a:spcPct val="50000"/>
              </a:spcBef>
            </a:pPr>
            <a:endParaRPr lang="en-US" sz="20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5181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Traditional cipher: Substitution cipher</a:t>
            </a:r>
            <a:endParaRPr lang="en-US" sz="2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117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62200" y="1530787"/>
            <a:ext cx="678180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a character (or a symbol) in the plaintext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- changed </a:t>
            </a:r>
            <a:r>
              <a:rPr lang="en-US" sz="2000" dirty="0">
                <a:latin typeface="+mj-lt"/>
                <a:ea typeface="+mj-ea"/>
                <a:cs typeface="+mj-cs"/>
              </a:rPr>
              <a:t>to the same character (or symbol) in the ciphertext regardless of its position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in the text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One – to –one relationship between plaintext and ciphertext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E.g. : Plaintext : HELLO     Ciphertext : KHOOR </a:t>
            </a:r>
            <a:br>
              <a:rPr lang="en-US" sz="2000" dirty="0" smtClean="0">
                <a:latin typeface="+mj-lt"/>
                <a:ea typeface="+mj-ea"/>
                <a:cs typeface="+mj-cs"/>
              </a:rPr>
            </a:br>
            <a:r>
              <a:rPr lang="en-US" sz="2000" dirty="0" smtClean="0">
                <a:latin typeface="+mj-lt"/>
                <a:ea typeface="+mj-ea"/>
                <a:cs typeface="+mj-cs"/>
              </a:rPr>
              <a:t>Is the cipher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monoalphabetic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cipher?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Yes, probably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monoalphabetic</a:t>
            </a:r>
            <a:r>
              <a:rPr lang="en-US" sz="2000" dirty="0">
                <a:latin typeface="+mj-lt"/>
                <a:ea typeface="+mj-ea"/>
                <a:cs typeface="+mj-cs"/>
              </a:rPr>
              <a:t> because both occurrences of L's are encrypted as O's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algn="just">
              <a:spcBef>
                <a:spcPct val="50000"/>
              </a:spcBef>
            </a:pPr>
            <a:endParaRPr lang="en-US" sz="20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09800" y="1066800"/>
            <a:ext cx="5410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Substitution cipher : Monoalphabetic cipher</a:t>
            </a:r>
            <a:endParaRPr lang="en-US" sz="2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0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endSnd/>
        </p:sndAc>
      </p:transition>
    </mc:Choice>
    <mc:Fallback xmlns="">
      <p:transition spd="slow" advClick="0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62200" y="1378387"/>
            <a:ext cx="6781800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Shift cipher – a simple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monoalphabetic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 cipher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Plaintext and Ciphertext – only Uppercase letters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Encryption algorithm : ‘</a:t>
            </a:r>
            <a:r>
              <a:rPr lang="en-US" sz="2000" i="1" dirty="0" smtClean="0">
                <a:latin typeface="+mj-lt"/>
                <a:ea typeface="+mj-ea"/>
                <a:cs typeface="+mj-cs"/>
              </a:rPr>
              <a:t>Shift key characters down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’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Decryption algorithm : ‘</a:t>
            </a:r>
            <a:r>
              <a:rPr lang="en-US" sz="2000" i="1" dirty="0" smtClean="0">
                <a:latin typeface="+mj-lt"/>
                <a:ea typeface="+mj-ea"/>
                <a:cs typeface="+mj-cs"/>
              </a:rPr>
              <a:t>Shift key characters up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’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Key – equal to a </a:t>
            </a:r>
            <a:r>
              <a:rPr lang="en-US" sz="2000" i="1" dirty="0" smtClean="0">
                <a:latin typeface="+mj-lt"/>
                <a:ea typeface="+mj-ea"/>
                <a:cs typeface="+mj-cs"/>
              </a:rPr>
              <a:t>number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Referred to as Caesar cipher – Caesar used a key of 3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algn="just">
              <a:spcBef>
                <a:spcPct val="50000"/>
              </a:spcBef>
            </a:pPr>
            <a:endParaRPr lang="en-US" sz="20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09800" y="959763"/>
            <a:ext cx="5410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Substitution cipher : Monoalphabetic cipher</a:t>
            </a:r>
            <a:endParaRPr lang="en-US" sz="2200" b="1" dirty="0">
              <a:solidFill>
                <a:schemeClr val="tx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276725"/>
            <a:ext cx="387877" cy="387877"/>
          </a:xfrm>
          <a:prstGeom prst="rect">
            <a:avLst/>
          </a:prstGeom>
          <a:effectLst>
            <a:glow rad="127000">
              <a:schemeClr val="accent1">
                <a:alpha val="43000"/>
              </a:schemeClr>
            </a:glow>
          </a:effectLst>
        </p:spPr>
      </p:pic>
      <p:sp>
        <p:nvSpPr>
          <p:cNvPr id="7" name="TextBox 6"/>
          <p:cNvSpPr txBox="1"/>
          <p:nvPr/>
        </p:nvSpPr>
        <p:spPr>
          <a:xfrm>
            <a:off x="2743200" y="4048125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characters down – towards the end of the alphabet</a:t>
            </a:r>
            <a:br>
              <a:rPr lang="en-US" sz="1600" dirty="0" smtClean="0"/>
            </a:br>
            <a:r>
              <a:rPr lang="en-US" sz="1600" dirty="0" smtClean="0"/>
              <a:t>characters up      – towards the beginning of the alphabet</a:t>
            </a:r>
            <a:br>
              <a:rPr lang="en-US" sz="1600" dirty="0" smtClean="0"/>
            </a:br>
            <a:r>
              <a:rPr lang="en-US" sz="1600" dirty="0" smtClean="0"/>
              <a:t>If you reach the end or beginning of alphabet, wrap around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9700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endSnd/>
        </p:sndAc>
      </p:transition>
    </mc:Choice>
    <mc:Fallback xmlns="">
      <p:transition spd="slow" advClick="0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209800" y="1066800"/>
            <a:ext cx="5410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Monoalphabetic cipher – Shift cipher</a:t>
            </a:r>
            <a:endParaRPr lang="en-US" sz="2200" b="1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57400" y="1497687"/>
            <a:ext cx="693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Use the shift cipher with key = 15 to encrypt the message “HELLO”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2819400" y="2181225"/>
            <a:ext cx="4572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H</a:t>
            </a:r>
            <a:endParaRPr lang="en-US" b="1" i="1" dirty="0"/>
          </a:p>
        </p:txBody>
      </p:sp>
      <p:sp>
        <p:nvSpPr>
          <p:cNvPr id="11" name="Rounded Rectangle 10"/>
          <p:cNvSpPr/>
          <p:nvPr/>
        </p:nvSpPr>
        <p:spPr>
          <a:xfrm>
            <a:off x="5114925" y="2190750"/>
            <a:ext cx="4191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W</a:t>
            </a:r>
            <a:endParaRPr lang="en-US" b="1" i="1" dirty="0"/>
          </a:p>
        </p:txBody>
      </p:sp>
      <p:sp>
        <p:nvSpPr>
          <p:cNvPr id="12" name="Rounded Rectangle 11"/>
          <p:cNvSpPr/>
          <p:nvPr/>
        </p:nvSpPr>
        <p:spPr>
          <a:xfrm>
            <a:off x="2819400" y="2714625"/>
            <a:ext cx="4572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E</a:t>
            </a:r>
            <a:endParaRPr lang="en-US" b="1" i="1" dirty="0"/>
          </a:p>
        </p:txBody>
      </p:sp>
      <p:sp>
        <p:nvSpPr>
          <p:cNvPr id="13" name="Rounded Rectangle 12"/>
          <p:cNvSpPr/>
          <p:nvPr/>
        </p:nvSpPr>
        <p:spPr>
          <a:xfrm>
            <a:off x="5095875" y="2705100"/>
            <a:ext cx="4191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T</a:t>
            </a:r>
            <a:endParaRPr lang="en-US" b="1" i="1" dirty="0"/>
          </a:p>
        </p:txBody>
      </p:sp>
      <p:sp>
        <p:nvSpPr>
          <p:cNvPr id="14" name="Rounded Rectangle 13"/>
          <p:cNvSpPr/>
          <p:nvPr/>
        </p:nvSpPr>
        <p:spPr>
          <a:xfrm>
            <a:off x="2819400" y="3248025"/>
            <a:ext cx="4572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L</a:t>
            </a:r>
            <a:endParaRPr lang="en-US" b="1" i="1" dirty="0"/>
          </a:p>
        </p:txBody>
      </p:sp>
      <p:sp>
        <p:nvSpPr>
          <p:cNvPr id="15" name="Rounded Rectangle 14"/>
          <p:cNvSpPr/>
          <p:nvPr/>
        </p:nvSpPr>
        <p:spPr>
          <a:xfrm>
            <a:off x="5124450" y="3248025"/>
            <a:ext cx="4191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A</a:t>
            </a:r>
            <a:endParaRPr lang="en-US" b="1" i="1" dirty="0"/>
          </a:p>
        </p:txBody>
      </p:sp>
      <p:sp>
        <p:nvSpPr>
          <p:cNvPr id="16" name="Rounded Rectangle 15"/>
          <p:cNvSpPr/>
          <p:nvPr/>
        </p:nvSpPr>
        <p:spPr>
          <a:xfrm>
            <a:off x="2819400" y="3781425"/>
            <a:ext cx="4572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L</a:t>
            </a:r>
            <a:endParaRPr lang="en-US" b="1" i="1" dirty="0"/>
          </a:p>
        </p:txBody>
      </p:sp>
      <p:sp>
        <p:nvSpPr>
          <p:cNvPr id="17" name="Rounded Rectangle 16"/>
          <p:cNvSpPr/>
          <p:nvPr/>
        </p:nvSpPr>
        <p:spPr>
          <a:xfrm>
            <a:off x="5114925" y="3781425"/>
            <a:ext cx="4191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A</a:t>
            </a:r>
            <a:endParaRPr lang="en-US" b="1" i="1" dirty="0"/>
          </a:p>
        </p:txBody>
      </p:sp>
      <p:sp>
        <p:nvSpPr>
          <p:cNvPr id="18" name="Rounded Rectangle 17"/>
          <p:cNvSpPr/>
          <p:nvPr/>
        </p:nvSpPr>
        <p:spPr>
          <a:xfrm>
            <a:off x="2838450" y="4314825"/>
            <a:ext cx="4572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O</a:t>
            </a:r>
            <a:endParaRPr lang="en-US" b="1" i="1" dirty="0"/>
          </a:p>
        </p:txBody>
      </p:sp>
      <p:sp>
        <p:nvSpPr>
          <p:cNvPr id="19" name="Rounded Rectangle 18"/>
          <p:cNvSpPr/>
          <p:nvPr/>
        </p:nvSpPr>
        <p:spPr>
          <a:xfrm>
            <a:off x="5124450" y="4314825"/>
            <a:ext cx="419100" cy="381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14300" prst="artDeco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D</a:t>
            </a:r>
            <a:endParaRPr lang="en-US" b="1" i="1" dirty="0"/>
          </a:p>
        </p:txBody>
      </p:sp>
      <p:sp>
        <p:nvSpPr>
          <p:cNvPr id="22" name="TextBox 21"/>
          <p:cNvSpPr txBox="1"/>
          <p:nvPr/>
        </p:nvSpPr>
        <p:spPr>
          <a:xfrm>
            <a:off x="5715000" y="3031093"/>
            <a:ext cx="2057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 smtClean="0"/>
              <a:t>This is the encrypted message</a:t>
            </a:r>
            <a:endParaRPr lang="en-US" sz="1600" b="1" i="1" dirty="0"/>
          </a:p>
        </p:txBody>
      </p:sp>
      <p:sp>
        <p:nvSpPr>
          <p:cNvPr id="23" name="TextBox 22"/>
          <p:cNvSpPr txBox="1"/>
          <p:nvPr/>
        </p:nvSpPr>
        <p:spPr>
          <a:xfrm>
            <a:off x="5943600" y="3714750"/>
            <a:ext cx="312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 smtClean="0">
                <a:solidFill>
                  <a:schemeClr val="tx2"/>
                </a:solidFill>
              </a:rPr>
              <a:t>To decrypt, each character is shifted to 15 characters up</a:t>
            </a:r>
            <a:endParaRPr lang="en-US" sz="1200" b="1" i="1" dirty="0">
              <a:solidFill>
                <a:schemeClr val="tx2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771900"/>
            <a:ext cx="258471" cy="258471"/>
          </a:xfrm>
          <a:prstGeom prst="rect">
            <a:avLst/>
          </a:prstGeom>
          <a:effectLst>
            <a:glow rad="127000">
              <a:schemeClr val="accent1">
                <a:alpha val="43000"/>
              </a:schemeClr>
            </a:glow>
          </a:effectLst>
        </p:spPr>
      </p:pic>
      <p:pic>
        <p:nvPicPr>
          <p:cNvPr id="5" name="graphic-presentation_G19U68S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22560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1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5"/>
                                            </p:cond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10"/>
                            </p:stCondLst>
                            <p:childTnLst>
                              <p:par>
                                <p:cTn id="21" presetID="4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2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01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20"/>
                            </p:stCondLst>
                            <p:childTnLst>
                              <p:par>
                                <p:cTn id="27" presetID="4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2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7"/>
                                            </p:cond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2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8030"/>
                            </p:stCondLst>
                            <p:childTnLst>
                              <p:par>
                                <p:cTn id="33" presetID="4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3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3"/>
                                            </p:cond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3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cmd type="evt" cmd="onstopaudio">
                                      <p:cBhvr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</p:cTn>
                                        <p:tgtEl>
                                          <p:sldTgt/>
                                        </p:tgtEl>
                                      </p:cBhvr>
                                    </p:cmd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2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hillingMusic.wav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1325.046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013857" y="1466850"/>
            <a:ext cx="5268685" cy="2819400"/>
            <a:chOff x="2013857" y="1466850"/>
            <a:chExt cx="5268685" cy="2819400"/>
          </a:xfrm>
        </p:grpSpPr>
        <p:sp>
          <p:nvSpPr>
            <p:cNvPr id="6" name="Rounded Rectangle 5"/>
            <p:cNvSpPr/>
            <p:nvPr/>
          </p:nvSpPr>
          <p:spPr>
            <a:xfrm>
              <a:off x="2013857" y="1466850"/>
              <a:ext cx="4038600" cy="2819400"/>
            </a:xfrm>
            <a:prstGeom prst="roundRect">
              <a:avLst/>
            </a:prstGeom>
            <a:solidFill>
              <a:schemeClr val="accent2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  <a:reflection stA="99000" endPos="0" dir="5400000" sy="-100000" algn="bl" rotWithShape="0"/>
            </a:effectLst>
            <a:scene3d>
              <a:camera prst="perspectiveContrastingLeftFacing">
                <a:rot lat="0" lon="2636332" rev="0"/>
              </a:camera>
              <a:lightRig rig="threePt" dir="t"/>
            </a:scene3d>
            <a:sp3d extrusionH="2222500" contourW="12700">
              <a:bevelT w="127000" h="127000"/>
              <a:bevelB w="127000" h="127000" prst="relaxedInset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Cryptography</a:t>
              </a:r>
              <a:endParaRPr lang="en-US" sz="4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581761" y="2301954"/>
              <a:ext cx="1700781" cy="110799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sz="4000" b="1" spc="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</a:rPr>
                <a:t>VIT </a:t>
              </a:r>
              <a:br>
                <a:rPr lang="en-US" sz="4000" b="1" spc="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</a:rPr>
              </a:br>
              <a:r>
                <a:rPr lang="en-US" sz="2500" b="1" spc="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</a:rPr>
                <a:t>Chennai</a:t>
              </a:r>
              <a:endParaRPr lang="en-US" sz="2500" b="1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760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sndAc>
          <p:endSnd/>
        </p:sndAc>
      </p:transition>
    </mc:Choice>
    <mc:Fallback xmlns="">
      <p:transition advClick="0" advTm="0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209800" y="1066800"/>
            <a:ext cx="5410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Substitution cipher – Polyalphabetic cipher</a:t>
            </a:r>
            <a:endParaRPr lang="en-US" sz="2200" b="1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0" y="1497687"/>
            <a:ext cx="6629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occurrence of a character can have a </a:t>
            </a:r>
            <a:r>
              <a:rPr lang="en-US" dirty="0" smtClean="0"/>
              <a:t>different substitute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One-to-many relationship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Divide the text  into groups of characters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Use a set of keys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Playfair</a:t>
            </a:r>
            <a:r>
              <a:rPr lang="en-US" dirty="0" smtClean="0"/>
              <a:t> and </a:t>
            </a:r>
            <a:r>
              <a:rPr lang="en-US" dirty="0" err="1" smtClean="0"/>
              <a:t>Vigenere</a:t>
            </a:r>
            <a:r>
              <a:rPr lang="en-US" dirty="0" smtClean="0"/>
              <a:t> Cipher – well known polyalphabetic ciphers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344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171700" y="1066800"/>
            <a:ext cx="5410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Polyalphabetic cipher – </a:t>
            </a:r>
            <a:r>
              <a:rPr lang="en-US" sz="2200" b="1" dirty="0" err="1" smtClean="0">
                <a:solidFill>
                  <a:schemeClr val="tx2"/>
                </a:solidFill>
              </a:rPr>
              <a:t>Vigenere</a:t>
            </a:r>
            <a:r>
              <a:rPr lang="en-US" sz="2200" b="1" dirty="0" smtClean="0">
                <a:solidFill>
                  <a:schemeClr val="tx2"/>
                </a:solidFill>
              </a:rPr>
              <a:t> Cipher</a:t>
            </a:r>
            <a:endParaRPr lang="en-US" sz="2200" b="1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0" y="1497687"/>
            <a:ext cx="6629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Plaintext : ATTACKATDAWN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Key : LEMON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What is the Ciphertext?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657350"/>
            <a:ext cx="2590800" cy="2590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05600" y="4267200"/>
            <a:ext cx="2209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 smtClean="0"/>
              <a:t>Vigenere</a:t>
            </a:r>
            <a:r>
              <a:rPr lang="en-US" sz="1400" b="1" dirty="0" smtClean="0"/>
              <a:t> Square</a:t>
            </a:r>
            <a:endParaRPr lang="en-US" sz="1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628900" y="2458819"/>
            <a:ext cx="365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T </a:t>
            </a:r>
            <a:r>
              <a:rPr lang="en-US" dirty="0" err="1" smtClean="0"/>
              <a:t>T</a:t>
            </a:r>
            <a:r>
              <a:rPr lang="en-US" dirty="0" smtClean="0"/>
              <a:t>  A C K A T  D A W N</a:t>
            </a:r>
          </a:p>
          <a:p>
            <a:endParaRPr lang="en-US" dirty="0" smtClean="0"/>
          </a:p>
          <a:p>
            <a:r>
              <a:rPr lang="en-US" dirty="0" smtClean="0"/>
              <a:t>L E M O N L E M O N L  E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628900" y="3240643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 X  F  O P V E F  R  N H 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686050" y="4267200"/>
            <a:ext cx="236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 smtClean="0">
                <a:solidFill>
                  <a:schemeClr val="tx2"/>
                </a:solidFill>
              </a:rPr>
              <a:t>This is the cipher text</a:t>
            </a:r>
            <a:endParaRPr lang="en-US" sz="1400" b="1" i="1" dirty="0">
              <a:solidFill>
                <a:schemeClr val="tx2"/>
              </a:solidFill>
            </a:endParaRPr>
          </a:p>
        </p:txBody>
      </p:sp>
      <p:pic>
        <p:nvPicPr>
          <p:cNvPr id="11" name="graphic-presentation_G19U68S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1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5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31000" decel="6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animMotion origin="layout" path="M 3.61111E-6 -2.46914E-7 L 0.00017 0.09012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50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 mute="1"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llingMusic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65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650"/>
                            </p:stCondLst>
                            <p:childTnLst>
                              <p:par>
                                <p:cTn id="1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5.55112E-17 -2.96296E-6 L 5.55112E-17 0.1305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5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9" grpId="0"/>
      <p:bldP spid="9" grpId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62200" y="1530787"/>
            <a:ext cx="6781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There </a:t>
            </a:r>
            <a:r>
              <a:rPr lang="en-US" sz="2000" dirty="0">
                <a:latin typeface="+mj-lt"/>
                <a:ea typeface="+mj-ea"/>
                <a:cs typeface="+mj-cs"/>
              </a:rPr>
              <a:t>is no substitution of characters; instead, their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locations change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reorders (permutes) symbols in a block of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symbols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key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- mapping </a:t>
            </a:r>
            <a:r>
              <a:rPr lang="en-US" sz="2000" dirty="0">
                <a:latin typeface="+mj-lt"/>
                <a:ea typeface="+mj-ea"/>
                <a:cs typeface="+mj-cs"/>
              </a:rPr>
              <a:t>between the position of the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symbols in </a:t>
            </a:r>
            <a:r>
              <a:rPr lang="en-US" sz="2000" dirty="0">
                <a:latin typeface="+mj-lt"/>
                <a:ea typeface="+mj-ea"/>
                <a:cs typeface="+mj-cs"/>
              </a:rPr>
              <a:t>the plaintext and cipher text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algn="just">
              <a:spcBef>
                <a:spcPct val="50000"/>
              </a:spcBef>
            </a:pPr>
            <a:endParaRPr lang="en-US" sz="20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2667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Transposition cipher</a:t>
            </a:r>
            <a:endParaRPr lang="en-US" sz="2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921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62200" y="1530787"/>
            <a:ext cx="67818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algn="just">
              <a:spcBef>
                <a:spcPct val="50000"/>
              </a:spcBef>
            </a:pPr>
            <a:endParaRPr lang="en-US" sz="20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4191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Transposition cipher - Example </a:t>
            </a:r>
            <a:endParaRPr lang="en-US" sz="2200" b="1" dirty="0">
              <a:solidFill>
                <a:schemeClr val="tx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9800" y="1530787"/>
            <a:ext cx="5105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Key mapping :</a:t>
            </a:r>
          </a:p>
          <a:p>
            <a:r>
              <a:rPr lang="en-US" dirty="0"/>
              <a:t>	</a:t>
            </a:r>
            <a:r>
              <a:rPr lang="en-US" dirty="0" smtClean="0"/>
              <a:t>plaintext 		2 4 1 3</a:t>
            </a:r>
          </a:p>
          <a:p>
            <a:r>
              <a:rPr lang="en-US" dirty="0"/>
              <a:t>	</a:t>
            </a:r>
            <a:r>
              <a:rPr lang="en-US" dirty="0" smtClean="0"/>
              <a:t>ciphertext	1 2 3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Encrypt the message “</a:t>
            </a:r>
            <a:r>
              <a:rPr lang="en-US" i="1" dirty="0" smtClean="0"/>
              <a:t>HELLO MY DEAR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86000" y="2647950"/>
            <a:ext cx="3581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Remove the spaces in the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Divide text into blocks of 4 characters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Add bogus ‘Z’ at the end of 3</a:t>
            </a:r>
            <a:r>
              <a:rPr lang="en-US" sz="1600" baseline="30000" dirty="0" smtClean="0"/>
              <a:t>rd</a:t>
            </a:r>
            <a:r>
              <a:rPr lang="en-US" sz="1600" dirty="0" smtClean="0"/>
              <a:t> 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Apply key mapping to get ciphertext 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477000" y="2647950"/>
            <a:ext cx="2438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1234  1 2 34  1234 </a:t>
            </a:r>
          </a:p>
          <a:p>
            <a:r>
              <a:rPr lang="en-US" dirty="0" smtClean="0"/>
              <a:t>HELL  OMYD EARZ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515100" y="4048125"/>
            <a:ext cx="2209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tx2"/>
                </a:solidFill>
              </a:rPr>
              <a:t>Encrypted message</a:t>
            </a:r>
            <a:endParaRPr lang="en-US" sz="1600" b="1" i="1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77000" y="3714750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ELHL  MDOY </a:t>
            </a:r>
            <a:r>
              <a:rPr lang="en-US" dirty="0"/>
              <a:t>AZER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90800" y="4449247"/>
            <a:ext cx="6019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encryption applies it from downward while decryption applies it upward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610" y="4486371"/>
            <a:ext cx="258471" cy="258471"/>
          </a:xfrm>
          <a:prstGeom prst="rect">
            <a:avLst/>
          </a:prstGeom>
          <a:effectLst>
            <a:glow rad="127000">
              <a:schemeClr val="accent1">
                <a:alpha val="43000"/>
              </a:schemeClr>
            </a:glow>
          </a:effectLst>
        </p:spPr>
      </p:pic>
      <p:pic>
        <p:nvPicPr>
          <p:cNvPr id="13" name="graphic-presentation_G19U68S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61514" y="13520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63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5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animMotion origin="layout" path="M -3.61111E-6 -3.7037E-6 L -3.61111E-6 0.11852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1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401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9" grpId="0"/>
      <p:bldP spid="10" grpId="0"/>
      <p:bldP spid="11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62200" y="1530787"/>
            <a:ext cx="67818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Ciphers need to be bit oriented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Information – not just text – may be numbers, audio, video, graphics data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convert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them </a:t>
            </a:r>
            <a:r>
              <a:rPr lang="en-US" sz="2000" dirty="0">
                <a:latin typeface="+mj-lt"/>
                <a:ea typeface="+mj-ea"/>
                <a:cs typeface="+mj-cs"/>
              </a:rPr>
              <a:t>into a stream of bits, encrypt the stream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, and </a:t>
            </a:r>
            <a:r>
              <a:rPr lang="en-US" sz="2000" dirty="0">
                <a:latin typeface="+mj-lt"/>
                <a:ea typeface="+mj-ea"/>
                <a:cs typeface="+mj-cs"/>
              </a:rPr>
              <a:t>then send the encrypted stream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Mingling and mangling bits provides more security than characters - each character is replaced by ‘n’ bits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To achieve goal – uses several simple ciphers</a:t>
            </a:r>
            <a:endParaRPr lang="en-US" sz="20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Simple Block Cipher</a:t>
            </a:r>
            <a:endParaRPr lang="en-US" sz="2200" b="1" dirty="0">
              <a:solidFill>
                <a:schemeClr val="tx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181862"/>
            <a:ext cx="2073728" cy="116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79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62200" y="1530787"/>
            <a:ext cx="67818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Two data inputs  - Block to be encrypted and a key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Size of the key, plaintext and the ciphertext – all are same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 Important property : Encryption and Decryption are the same</a:t>
            </a:r>
            <a:endParaRPr lang="en-US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4419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Simple Block Cipher – XOR Cipher </a:t>
            </a:r>
            <a:endParaRPr lang="en-US" sz="2200" b="1" dirty="0">
              <a:solidFill>
                <a:schemeClr val="tx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2484662"/>
            <a:ext cx="387877" cy="387877"/>
          </a:xfrm>
          <a:prstGeom prst="rect">
            <a:avLst/>
          </a:prstGeom>
          <a:effectLst>
            <a:glow rad="127000">
              <a:schemeClr val="accent1">
                <a:alpha val="43000"/>
              </a:schemeClr>
            </a:glow>
          </a:effectLst>
        </p:spPr>
      </p:pic>
      <p:grpSp>
        <p:nvGrpSpPr>
          <p:cNvPr id="29" name="Group 28"/>
          <p:cNvGrpSpPr/>
          <p:nvPr/>
        </p:nvGrpSpPr>
        <p:grpSpPr>
          <a:xfrm>
            <a:off x="3733800" y="3050726"/>
            <a:ext cx="4191000" cy="1654624"/>
            <a:chOff x="3733800" y="3050726"/>
            <a:chExt cx="4191000" cy="1654624"/>
          </a:xfrm>
        </p:grpSpPr>
        <p:sp>
          <p:nvSpPr>
            <p:cNvPr id="22" name="TextBox 21"/>
            <p:cNvSpPr txBox="1"/>
            <p:nvPr/>
          </p:nvSpPr>
          <p:spPr>
            <a:xfrm>
              <a:off x="6172200" y="3071396"/>
              <a:ext cx="1752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i="1" dirty="0" smtClean="0"/>
                <a:t>Input bits</a:t>
              </a:r>
              <a:endParaRPr lang="en-US" sz="1600" b="1" i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172200" y="4366796"/>
              <a:ext cx="1752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i="1" dirty="0" smtClean="0"/>
                <a:t>Output bits</a:t>
              </a:r>
              <a:endParaRPr lang="en-US" sz="1600" b="1" i="1" dirty="0"/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3733800" y="3050726"/>
              <a:ext cx="2667000" cy="1654624"/>
              <a:chOff x="3733800" y="3126922"/>
              <a:chExt cx="2667000" cy="1654624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3733800" y="3492804"/>
                <a:ext cx="2667000" cy="936168"/>
              </a:xfrm>
              <a:prstGeom prst="rect">
                <a:avLst/>
              </a:prstGeom>
              <a:solidFill>
                <a:srgbClr val="057D10"/>
              </a:solidFill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/>
              <p:cNvGrpSpPr/>
              <p:nvPr/>
            </p:nvGrpSpPr>
            <p:grpSpPr>
              <a:xfrm>
                <a:off x="4114800" y="3126922"/>
                <a:ext cx="1981200" cy="737805"/>
                <a:chOff x="4495800" y="3126922"/>
                <a:chExt cx="1981200" cy="737805"/>
              </a:xfrm>
            </p:grpSpPr>
            <p:cxnSp>
              <p:nvCxnSpPr>
                <p:cNvPr id="8" name="Straight Arrow Connector 7"/>
                <p:cNvCxnSpPr/>
                <p:nvPr/>
              </p:nvCxnSpPr>
              <p:spPr>
                <a:xfrm>
                  <a:off x="4495800" y="3129345"/>
                  <a:ext cx="0" cy="705147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Arrow Connector 11"/>
                <p:cNvCxnSpPr/>
                <p:nvPr/>
              </p:nvCxnSpPr>
              <p:spPr>
                <a:xfrm>
                  <a:off x="4855028" y="3140231"/>
                  <a:ext cx="0" cy="705147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Arrow Connector 12"/>
                <p:cNvCxnSpPr/>
                <p:nvPr/>
              </p:nvCxnSpPr>
              <p:spPr>
                <a:xfrm>
                  <a:off x="5225142" y="3126922"/>
                  <a:ext cx="0" cy="705147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Arrow Connector 13"/>
                <p:cNvCxnSpPr/>
                <p:nvPr/>
              </p:nvCxnSpPr>
              <p:spPr>
                <a:xfrm>
                  <a:off x="6477000" y="3159580"/>
                  <a:ext cx="0" cy="705147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/>
              <p:cNvGrpSpPr/>
              <p:nvPr/>
            </p:nvGrpSpPr>
            <p:grpSpPr>
              <a:xfrm>
                <a:off x="4114800" y="4043741"/>
                <a:ext cx="1981200" cy="737805"/>
                <a:chOff x="4495800" y="3126922"/>
                <a:chExt cx="1981200" cy="737805"/>
              </a:xfrm>
            </p:grpSpPr>
            <p:cxnSp>
              <p:nvCxnSpPr>
                <p:cNvPr id="17" name="Straight Arrow Connector 16"/>
                <p:cNvCxnSpPr/>
                <p:nvPr/>
              </p:nvCxnSpPr>
              <p:spPr>
                <a:xfrm>
                  <a:off x="4495800" y="3129345"/>
                  <a:ext cx="0" cy="705147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Arrow Connector 17"/>
                <p:cNvCxnSpPr/>
                <p:nvPr/>
              </p:nvCxnSpPr>
              <p:spPr>
                <a:xfrm>
                  <a:off x="4855028" y="3140231"/>
                  <a:ext cx="0" cy="705147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Arrow Connector 18"/>
                <p:cNvCxnSpPr/>
                <p:nvPr/>
              </p:nvCxnSpPr>
              <p:spPr>
                <a:xfrm>
                  <a:off x="5225142" y="3126922"/>
                  <a:ext cx="0" cy="705147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/>
                <p:cNvCxnSpPr/>
                <p:nvPr/>
              </p:nvCxnSpPr>
              <p:spPr>
                <a:xfrm>
                  <a:off x="6477000" y="3159580"/>
                  <a:ext cx="0" cy="705147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59137" y="3845378"/>
                <a:ext cx="311325" cy="311325"/>
              </a:xfrm>
              <a:prstGeom prst="rect">
                <a:avLst/>
              </a:prstGeom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36875" y="3867150"/>
                <a:ext cx="311325" cy="311325"/>
              </a:xfrm>
              <a:prstGeom prst="rect">
                <a:avLst/>
              </a:prstGeom>
            </p:spPr>
          </p:pic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6989" y="3867150"/>
                <a:ext cx="311325" cy="311325"/>
              </a:xfrm>
              <a:prstGeom prst="rect">
                <a:avLst/>
              </a:prstGeom>
            </p:spPr>
          </p:pic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37075" y="3867150"/>
                <a:ext cx="311325" cy="31132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0342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743200" y="1421927"/>
            <a:ext cx="640080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Inputs bits – rotated to the left or right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It can be keyed or keyless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Keyed rotation – key value : number of rotations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Keyless rotation – key value : fixed number of rotations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Special case of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transpositional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 cipher : use bits instead of characters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Number of rotations – between 1 and N-1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Decryption algorithm : opposite rotation direction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4762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Simple Block Cipher – Rotation Cipher </a:t>
            </a:r>
            <a:endParaRPr lang="en-US" sz="2200" b="1" dirty="0">
              <a:solidFill>
                <a:schemeClr val="tx2"/>
              </a:solidFill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6200" y="971550"/>
            <a:ext cx="2667000" cy="2494174"/>
            <a:chOff x="76200" y="1066800"/>
            <a:chExt cx="2667000" cy="2494174"/>
          </a:xfrm>
        </p:grpSpPr>
        <p:sp>
          <p:nvSpPr>
            <p:cNvPr id="23" name="Rectangle 22"/>
            <p:cNvSpPr/>
            <p:nvPr/>
          </p:nvSpPr>
          <p:spPr>
            <a:xfrm>
              <a:off x="76200" y="1816408"/>
              <a:ext cx="2667000" cy="936168"/>
            </a:xfrm>
            <a:prstGeom prst="rect">
              <a:avLst/>
            </a:prstGeom>
            <a:solidFill>
              <a:srgbClr val="057D10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533400" y="1452949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1066800" y="1428750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1600200" y="1450526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2209800" y="1483184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533400" y="2445970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1066800" y="2456856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1600200" y="2443547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2209800" y="2476205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533400" y="2133897"/>
              <a:ext cx="533400" cy="312073"/>
            </a:xfrm>
            <a:prstGeom prst="line">
              <a:avLst/>
            </a:prstGeom>
            <a:ln w="25400">
              <a:solidFill>
                <a:schemeClr val="tx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1066800" y="2124523"/>
              <a:ext cx="533400" cy="312073"/>
            </a:xfrm>
            <a:prstGeom prst="line">
              <a:avLst/>
            </a:prstGeom>
            <a:ln w="25400">
              <a:solidFill>
                <a:schemeClr val="tx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1643742" y="2142658"/>
              <a:ext cx="533400" cy="312073"/>
            </a:xfrm>
            <a:prstGeom prst="line">
              <a:avLst/>
            </a:prstGeom>
            <a:ln w="25400">
              <a:solidFill>
                <a:schemeClr val="tx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33400" y="2124523"/>
              <a:ext cx="1676400" cy="351682"/>
            </a:xfrm>
            <a:prstGeom prst="line">
              <a:avLst/>
            </a:prstGeom>
            <a:ln w="25400">
              <a:solidFill>
                <a:schemeClr val="tx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457200" y="1066800"/>
              <a:ext cx="1600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i="1" dirty="0" smtClean="0"/>
                <a:t>Input bits</a:t>
              </a:r>
              <a:endParaRPr lang="en-US" sz="1600" b="1" i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09600" y="3222420"/>
              <a:ext cx="1600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i="1" dirty="0" smtClean="0"/>
                <a:t>Output bits</a:t>
              </a:r>
              <a:endParaRPr lang="en-US" sz="1600" b="1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091515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743200" y="1609963"/>
            <a:ext cx="64008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Substitution box– Input : Stream of bits with length N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Output : another stream of bits with length M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Length N and M – are not necessarily same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Keyless – used as an intermediate stage of encryption or decryption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Function may be defined mathematically or by a table – matches the input to output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5943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Simple Block Cipher – Substitution Cipher : S Box </a:t>
            </a:r>
            <a:endParaRPr lang="en-US" sz="2200" b="1" dirty="0">
              <a:solidFill>
                <a:schemeClr val="tx2"/>
              </a:solidFill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76200" y="1068176"/>
            <a:ext cx="2667000" cy="2494174"/>
            <a:chOff x="76200" y="1068176"/>
            <a:chExt cx="2667000" cy="2494174"/>
          </a:xfrm>
        </p:grpSpPr>
        <p:sp>
          <p:nvSpPr>
            <p:cNvPr id="23" name="Rectangle 22"/>
            <p:cNvSpPr/>
            <p:nvPr/>
          </p:nvSpPr>
          <p:spPr>
            <a:xfrm>
              <a:off x="76200" y="1817784"/>
              <a:ext cx="2667000" cy="936168"/>
            </a:xfrm>
            <a:prstGeom prst="rect">
              <a:avLst/>
            </a:prstGeom>
            <a:solidFill>
              <a:srgbClr val="057D10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i="1" dirty="0" smtClean="0"/>
                <a:t>A function that matches </a:t>
              </a:r>
              <a:br>
                <a:rPr lang="en-US" sz="1600" b="1" i="1" dirty="0" smtClean="0"/>
              </a:br>
              <a:r>
                <a:rPr lang="en-US" sz="1600" b="1" i="1" dirty="0" smtClean="0"/>
                <a:t>N inputs to M outputs</a:t>
              </a:r>
              <a:endParaRPr lang="en-US" sz="1600" b="1" i="1" dirty="0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533400" y="1372976"/>
              <a:ext cx="0" cy="481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827312" y="1372976"/>
              <a:ext cx="0" cy="45749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1426024" y="1372976"/>
              <a:ext cx="0" cy="479273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2231572" y="1372976"/>
              <a:ext cx="0" cy="511931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533400" y="2753952"/>
              <a:ext cx="0" cy="398541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914400" y="2753952"/>
              <a:ext cx="0" cy="40942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2209800" y="2753952"/>
              <a:ext cx="0" cy="42877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457200" y="1068176"/>
              <a:ext cx="1600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i="1" dirty="0" smtClean="0"/>
                <a:t>N Input bits</a:t>
              </a:r>
              <a:endParaRPr lang="en-US" sz="1600" b="1" i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09600" y="3223796"/>
              <a:ext cx="1600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i="1" dirty="0" smtClean="0"/>
                <a:t>M Output bits</a:t>
              </a:r>
              <a:endParaRPr lang="en-US" sz="1600" b="1" i="1" dirty="0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1992088" y="1361787"/>
              <a:ext cx="0" cy="511931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1132112" y="1372976"/>
              <a:ext cx="0" cy="479273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1600200" y="1594313"/>
              <a:ext cx="304800" cy="0"/>
            </a:xfrm>
            <a:prstGeom prst="line">
              <a:avLst/>
            </a:prstGeom>
            <a:ln w="31750">
              <a:solidFill>
                <a:schemeClr val="tx1">
                  <a:lumMod val="9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132112" y="2932352"/>
              <a:ext cx="859976" cy="20870"/>
            </a:xfrm>
            <a:prstGeom prst="line">
              <a:avLst/>
            </a:prstGeom>
            <a:ln w="31750">
              <a:solidFill>
                <a:schemeClr val="tx1">
                  <a:lumMod val="95000"/>
                </a:schemeClr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91431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743200" y="1609963"/>
            <a:ext cx="64008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It transposes bits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Can be implemented in software or hardware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Hardware is faster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Normally keyless, like S-Boxes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Three types of permutations: Straight, Expansion, Compression 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6324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Simple Block Cipher – Transposition Cipher : P Box </a:t>
            </a:r>
            <a:endParaRPr lang="en-US" sz="2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25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6324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Simple Block Cipher – Transposition Cipher : P Box </a:t>
            </a:r>
            <a:endParaRPr lang="en-US" sz="2200" b="1" dirty="0">
              <a:solidFill>
                <a:schemeClr val="tx2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905000" y="1669608"/>
            <a:ext cx="2286000" cy="1570415"/>
            <a:chOff x="76200" y="1428750"/>
            <a:chExt cx="2667000" cy="1752602"/>
          </a:xfrm>
        </p:grpSpPr>
        <p:sp>
          <p:nvSpPr>
            <p:cNvPr id="22" name="Rectangle 21"/>
            <p:cNvSpPr/>
            <p:nvPr/>
          </p:nvSpPr>
          <p:spPr>
            <a:xfrm>
              <a:off x="76200" y="1816408"/>
              <a:ext cx="2667000" cy="936168"/>
            </a:xfrm>
            <a:prstGeom prst="rect">
              <a:avLst/>
            </a:prstGeom>
            <a:solidFill>
              <a:srgbClr val="057D10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533400" y="1452949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1066800" y="1428750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1600200" y="1450526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2209800" y="1483184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533400" y="2445970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1066800" y="2456856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1600200" y="2443547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2209800" y="2476205"/>
              <a:ext cx="0" cy="705147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533400" y="2133897"/>
              <a:ext cx="533400" cy="312073"/>
            </a:xfrm>
            <a:prstGeom prst="line">
              <a:avLst/>
            </a:prstGeom>
            <a:ln w="25400">
              <a:solidFill>
                <a:schemeClr val="tx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H="1">
              <a:off x="1066800" y="2124523"/>
              <a:ext cx="533400" cy="312073"/>
            </a:xfrm>
            <a:prstGeom prst="line">
              <a:avLst/>
            </a:prstGeom>
            <a:ln w="25400">
              <a:solidFill>
                <a:schemeClr val="tx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1643742" y="2142658"/>
              <a:ext cx="533400" cy="312073"/>
            </a:xfrm>
            <a:prstGeom prst="line">
              <a:avLst/>
            </a:prstGeom>
            <a:ln w="25400">
              <a:solidFill>
                <a:schemeClr val="tx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533400" y="2124523"/>
              <a:ext cx="1676400" cy="351682"/>
            </a:xfrm>
            <a:prstGeom prst="line">
              <a:avLst/>
            </a:prstGeom>
            <a:ln w="25400">
              <a:solidFill>
                <a:schemeClr val="tx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2013862" y="3296741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 smtClean="0"/>
              <a:t>Straight</a:t>
            </a:r>
            <a:endParaRPr lang="en-US" sz="1600" b="1" i="1" dirty="0"/>
          </a:p>
        </p:txBody>
      </p:sp>
      <p:grpSp>
        <p:nvGrpSpPr>
          <p:cNvPr id="24" name="Group 23"/>
          <p:cNvGrpSpPr/>
          <p:nvPr/>
        </p:nvGrpSpPr>
        <p:grpSpPr>
          <a:xfrm>
            <a:off x="4151654" y="2998795"/>
            <a:ext cx="2325346" cy="2003005"/>
            <a:chOff x="4151654" y="2998795"/>
            <a:chExt cx="2325346" cy="2003005"/>
          </a:xfrm>
        </p:grpSpPr>
        <p:grpSp>
          <p:nvGrpSpPr>
            <p:cNvPr id="19" name="Group 18"/>
            <p:cNvGrpSpPr/>
            <p:nvPr/>
          </p:nvGrpSpPr>
          <p:grpSpPr>
            <a:xfrm>
              <a:off x="4151654" y="2998795"/>
              <a:ext cx="2325346" cy="2003005"/>
              <a:chOff x="4151654" y="2998795"/>
              <a:chExt cx="2325346" cy="2003005"/>
            </a:xfrm>
          </p:grpSpPr>
          <p:grpSp>
            <p:nvGrpSpPr>
              <p:cNvPr id="85" name="Group 84"/>
              <p:cNvGrpSpPr/>
              <p:nvPr/>
            </p:nvGrpSpPr>
            <p:grpSpPr>
              <a:xfrm>
                <a:off x="4151654" y="2998795"/>
                <a:ext cx="2325346" cy="2003005"/>
                <a:chOff x="4151654" y="2998795"/>
                <a:chExt cx="2325346" cy="2003005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>
                  <a:off x="4151654" y="2998795"/>
                  <a:ext cx="2325346" cy="1651256"/>
                  <a:chOff x="76201" y="1361787"/>
                  <a:chExt cx="2667000" cy="1820941"/>
                </a:xfrm>
              </p:grpSpPr>
              <p:sp>
                <p:nvSpPr>
                  <p:cNvPr id="23" name="Rectangle 22"/>
                  <p:cNvSpPr/>
                  <p:nvPr/>
                </p:nvSpPr>
                <p:spPr>
                  <a:xfrm>
                    <a:off x="76201" y="1817784"/>
                    <a:ext cx="2667000" cy="936168"/>
                  </a:xfrm>
                  <a:prstGeom prst="rect">
                    <a:avLst/>
                  </a:prstGeom>
                  <a:solidFill>
                    <a:srgbClr val="057D10"/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 b="1" i="1" dirty="0"/>
                  </a:p>
                </p:txBody>
              </p:sp>
              <p:cxnSp>
                <p:nvCxnSpPr>
                  <p:cNvPr id="8" name="Straight Arrow Connector 7"/>
                  <p:cNvCxnSpPr/>
                  <p:nvPr/>
                </p:nvCxnSpPr>
                <p:spPr>
                  <a:xfrm>
                    <a:off x="533400" y="1372976"/>
                    <a:ext cx="0" cy="481696"/>
                  </a:xfrm>
                  <a:prstGeom prst="straightConnector1">
                    <a:avLst/>
                  </a:prstGeom>
                  <a:ln w="28575" cmpd="sng">
                    <a:solidFill>
                      <a:schemeClr val="tx1">
                        <a:lumMod val="85000"/>
                      </a:schemeClr>
                    </a:solidFill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" name="Straight Arrow Connector 11"/>
                  <p:cNvCxnSpPr/>
                  <p:nvPr/>
                </p:nvCxnSpPr>
                <p:spPr>
                  <a:xfrm>
                    <a:off x="827312" y="1372976"/>
                    <a:ext cx="0" cy="457497"/>
                  </a:xfrm>
                  <a:prstGeom prst="straightConnector1">
                    <a:avLst/>
                  </a:prstGeom>
                  <a:ln w="28575" cmpd="sng">
                    <a:solidFill>
                      <a:schemeClr val="tx1">
                        <a:lumMod val="85000"/>
                      </a:schemeClr>
                    </a:solidFill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Arrow Connector 12"/>
                  <p:cNvCxnSpPr/>
                  <p:nvPr/>
                </p:nvCxnSpPr>
                <p:spPr>
                  <a:xfrm>
                    <a:off x="1426024" y="1372976"/>
                    <a:ext cx="0" cy="479273"/>
                  </a:xfrm>
                  <a:prstGeom prst="straightConnector1">
                    <a:avLst/>
                  </a:prstGeom>
                  <a:ln w="28575" cmpd="sng">
                    <a:solidFill>
                      <a:schemeClr val="tx1">
                        <a:lumMod val="85000"/>
                      </a:schemeClr>
                    </a:solidFill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Arrow Connector 13"/>
                  <p:cNvCxnSpPr/>
                  <p:nvPr/>
                </p:nvCxnSpPr>
                <p:spPr>
                  <a:xfrm>
                    <a:off x="2231572" y="1372976"/>
                    <a:ext cx="0" cy="511931"/>
                  </a:xfrm>
                  <a:prstGeom prst="straightConnector1">
                    <a:avLst/>
                  </a:prstGeom>
                  <a:ln w="28575" cmpd="sng">
                    <a:solidFill>
                      <a:schemeClr val="tx1">
                        <a:lumMod val="85000"/>
                      </a:schemeClr>
                    </a:solidFill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Arrow Connector 16"/>
                  <p:cNvCxnSpPr/>
                  <p:nvPr/>
                </p:nvCxnSpPr>
                <p:spPr>
                  <a:xfrm>
                    <a:off x="533400" y="2753952"/>
                    <a:ext cx="0" cy="398541"/>
                  </a:xfrm>
                  <a:prstGeom prst="straightConnector1">
                    <a:avLst/>
                  </a:prstGeom>
                  <a:ln w="28575" cmpd="sng">
                    <a:solidFill>
                      <a:schemeClr val="tx1">
                        <a:lumMod val="85000"/>
                      </a:schemeClr>
                    </a:solidFill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Arrow Connector 17"/>
                  <p:cNvCxnSpPr/>
                  <p:nvPr/>
                </p:nvCxnSpPr>
                <p:spPr>
                  <a:xfrm>
                    <a:off x="914400" y="2753952"/>
                    <a:ext cx="0" cy="409427"/>
                  </a:xfrm>
                  <a:prstGeom prst="straightConnector1">
                    <a:avLst/>
                  </a:prstGeom>
                  <a:ln w="28575" cmpd="sng">
                    <a:solidFill>
                      <a:schemeClr val="tx1">
                        <a:lumMod val="85000"/>
                      </a:schemeClr>
                    </a:solidFill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Arrow Connector 19"/>
                  <p:cNvCxnSpPr/>
                  <p:nvPr/>
                </p:nvCxnSpPr>
                <p:spPr>
                  <a:xfrm>
                    <a:off x="2209800" y="2753952"/>
                    <a:ext cx="0" cy="428776"/>
                  </a:xfrm>
                  <a:prstGeom prst="straightConnector1">
                    <a:avLst/>
                  </a:prstGeom>
                  <a:ln w="28575" cmpd="sng">
                    <a:solidFill>
                      <a:schemeClr val="tx1">
                        <a:lumMod val="85000"/>
                      </a:schemeClr>
                    </a:solidFill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Arrow Connector 26"/>
                  <p:cNvCxnSpPr/>
                  <p:nvPr/>
                </p:nvCxnSpPr>
                <p:spPr>
                  <a:xfrm>
                    <a:off x="1992088" y="1361787"/>
                    <a:ext cx="0" cy="511931"/>
                  </a:xfrm>
                  <a:prstGeom prst="straightConnector1">
                    <a:avLst/>
                  </a:prstGeom>
                  <a:ln w="28575" cmpd="sng">
                    <a:solidFill>
                      <a:schemeClr val="tx1">
                        <a:lumMod val="85000"/>
                      </a:schemeClr>
                    </a:solidFill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Straight Arrow Connector 27"/>
                  <p:cNvCxnSpPr/>
                  <p:nvPr/>
                </p:nvCxnSpPr>
                <p:spPr>
                  <a:xfrm>
                    <a:off x="1132112" y="1372976"/>
                    <a:ext cx="0" cy="479273"/>
                  </a:xfrm>
                  <a:prstGeom prst="straightConnector1">
                    <a:avLst/>
                  </a:prstGeom>
                  <a:ln w="28575" cmpd="sng">
                    <a:solidFill>
                      <a:schemeClr val="tx1">
                        <a:lumMod val="85000"/>
                      </a:schemeClr>
                    </a:solidFill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/>
                  <p:nvPr/>
                </p:nvCxnSpPr>
                <p:spPr>
                  <a:xfrm>
                    <a:off x="1600200" y="1594313"/>
                    <a:ext cx="304800" cy="0"/>
                  </a:xfrm>
                  <a:prstGeom prst="line">
                    <a:avLst/>
                  </a:prstGeom>
                  <a:ln w="31750">
                    <a:solidFill>
                      <a:schemeClr val="tx1">
                        <a:lumMod val="95000"/>
                      </a:schemeClr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4" name="TextBox 43"/>
                <p:cNvSpPr txBox="1"/>
                <p:nvPr/>
              </p:nvSpPr>
              <p:spPr>
                <a:xfrm>
                  <a:off x="4216617" y="4663246"/>
                  <a:ext cx="18288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b="1" i="1" dirty="0" smtClean="0"/>
                    <a:t>Compression</a:t>
                  </a:r>
                  <a:endParaRPr lang="en-US" sz="1600" b="1" i="1" dirty="0"/>
                </a:p>
              </p:txBody>
            </p:sp>
          </p:grpSp>
          <p:cxnSp>
            <p:nvCxnSpPr>
              <p:cNvPr id="66" name="Straight Connector 65"/>
              <p:cNvCxnSpPr/>
              <p:nvPr/>
            </p:nvCxnSpPr>
            <p:spPr>
              <a:xfrm>
                <a:off x="5855895" y="3474360"/>
                <a:ext cx="156035" cy="786871"/>
              </a:xfrm>
              <a:prstGeom prst="line">
                <a:avLst/>
              </a:prstGeom>
              <a:ln w="25400">
                <a:solidFill>
                  <a:schemeClr val="tx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flipH="1">
                <a:off x="4550285" y="3473168"/>
                <a:ext cx="522013" cy="788063"/>
              </a:xfrm>
              <a:prstGeom prst="line">
                <a:avLst/>
              </a:prstGeom>
              <a:ln w="25400">
                <a:solidFill>
                  <a:schemeClr val="tx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5092102" y="3445750"/>
                <a:ext cx="919828" cy="815481"/>
              </a:xfrm>
              <a:prstGeom prst="line">
                <a:avLst/>
              </a:prstGeom>
              <a:ln w="25400">
                <a:solidFill>
                  <a:schemeClr val="tx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flipH="1">
                <a:off x="4882476" y="3452584"/>
                <a:ext cx="1158477" cy="810251"/>
              </a:xfrm>
              <a:prstGeom prst="line">
                <a:avLst/>
              </a:prstGeom>
              <a:ln w="25400">
                <a:solidFill>
                  <a:schemeClr val="tx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>
                <a:off x="4550285" y="3423806"/>
                <a:ext cx="0" cy="837425"/>
              </a:xfrm>
              <a:prstGeom prst="line">
                <a:avLst/>
              </a:prstGeom>
              <a:ln w="25400">
                <a:solidFill>
                  <a:schemeClr val="tx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>
                <a:off x="4822372" y="3399064"/>
                <a:ext cx="1189558" cy="925286"/>
              </a:xfrm>
              <a:prstGeom prst="line">
                <a:avLst/>
              </a:prstGeom>
              <a:ln w="25400">
                <a:solidFill>
                  <a:schemeClr val="tx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4" name="Straight Connector 63"/>
            <p:cNvCxnSpPr>
              <a:stCxn id="23" idx="0"/>
            </p:cNvCxnSpPr>
            <p:nvPr/>
          </p:nvCxnSpPr>
          <p:spPr>
            <a:xfrm flipH="1">
              <a:off x="4862185" y="3412300"/>
              <a:ext cx="452142" cy="850535"/>
            </a:xfrm>
            <a:prstGeom prst="line">
              <a:avLst/>
            </a:prstGeom>
            <a:ln w="25400">
              <a:solidFill>
                <a:schemeClr val="tx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/>
          <p:cNvGrpSpPr/>
          <p:nvPr/>
        </p:nvGrpSpPr>
        <p:grpSpPr>
          <a:xfrm>
            <a:off x="6400800" y="1669608"/>
            <a:ext cx="2286000" cy="1974029"/>
            <a:chOff x="6400800" y="1669608"/>
            <a:chExt cx="2286000" cy="1974029"/>
          </a:xfrm>
        </p:grpSpPr>
        <p:cxnSp>
          <p:nvCxnSpPr>
            <p:cNvPr id="80" name="Straight Arrow Connector 79"/>
            <p:cNvCxnSpPr/>
            <p:nvPr/>
          </p:nvCxnSpPr>
          <p:spPr>
            <a:xfrm>
              <a:off x="6629400" y="2833006"/>
              <a:ext cx="0" cy="372782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4" name="Group 83"/>
            <p:cNvGrpSpPr/>
            <p:nvPr/>
          </p:nvGrpSpPr>
          <p:grpSpPr>
            <a:xfrm>
              <a:off x="6400800" y="1669608"/>
              <a:ext cx="2286000" cy="1974029"/>
              <a:chOff x="6400800" y="1669608"/>
              <a:chExt cx="2286000" cy="1974029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400800" y="1669608"/>
                <a:ext cx="2286000" cy="1558993"/>
                <a:chOff x="6400800" y="1669608"/>
                <a:chExt cx="2286000" cy="1558993"/>
              </a:xfrm>
            </p:grpSpPr>
            <p:sp>
              <p:nvSpPr>
                <p:cNvPr id="46" name="Rectangle 45"/>
                <p:cNvSpPr/>
                <p:nvPr/>
              </p:nvSpPr>
              <p:spPr>
                <a:xfrm>
                  <a:off x="6400800" y="2005546"/>
                  <a:ext cx="2286000" cy="838851"/>
                </a:xfrm>
                <a:prstGeom prst="rect">
                  <a:avLst/>
                </a:prstGeom>
                <a:solidFill>
                  <a:srgbClr val="057D10"/>
                </a:solidFill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7" name="Straight Arrow Connector 46"/>
                <p:cNvCxnSpPr/>
                <p:nvPr/>
              </p:nvCxnSpPr>
              <p:spPr>
                <a:xfrm>
                  <a:off x="6792685" y="1679869"/>
                  <a:ext cx="0" cy="380726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Arrow Connector 47"/>
                <p:cNvCxnSpPr/>
                <p:nvPr/>
              </p:nvCxnSpPr>
              <p:spPr>
                <a:xfrm>
                  <a:off x="7543800" y="1669608"/>
                  <a:ext cx="0" cy="390987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Arrow Connector 49"/>
                <p:cNvCxnSpPr/>
                <p:nvPr/>
              </p:nvCxnSpPr>
              <p:spPr>
                <a:xfrm>
                  <a:off x="8229599" y="1691380"/>
                  <a:ext cx="0" cy="335434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Arrow Connector 50"/>
                <p:cNvCxnSpPr/>
                <p:nvPr/>
              </p:nvCxnSpPr>
              <p:spPr>
                <a:xfrm>
                  <a:off x="6934200" y="2844397"/>
                  <a:ext cx="0" cy="357112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Arrow Connector 51"/>
                <p:cNvCxnSpPr/>
                <p:nvPr/>
              </p:nvCxnSpPr>
              <p:spPr>
                <a:xfrm>
                  <a:off x="7249885" y="2855819"/>
                  <a:ext cx="0" cy="355444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Arrow Connector 52"/>
                <p:cNvCxnSpPr/>
                <p:nvPr/>
              </p:nvCxnSpPr>
              <p:spPr>
                <a:xfrm>
                  <a:off x="7707085" y="2855819"/>
                  <a:ext cx="0" cy="343519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Arrow Connector 53"/>
                <p:cNvCxnSpPr/>
                <p:nvPr/>
              </p:nvCxnSpPr>
              <p:spPr>
                <a:xfrm>
                  <a:off x="8229599" y="2855819"/>
                  <a:ext cx="0" cy="372782"/>
                </a:xfrm>
                <a:prstGeom prst="straightConnector1">
                  <a:avLst/>
                </a:prstGeom>
                <a:ln w="28575" cmpd="sng">
                  <a:solidFill>
                    <a:schemeClr val="tx1">
                      <a:lumMod val="8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>
                  <a:stCxn id="46" idx="0"/>
                </p:cNvCxnSpPr>
                <p:nvPr/>
              </p:nvCxnSpPr>
              <p:spPr>
                <a:xfrm flipH="1">
                  <a:off x="6934200" y="2005546"/>
                  <a:ext cx="609600" cy="838851"/>
                </a:xfrm>
                <a:prstGeom prst="line">
                  <a:avLst/>
                </a:prstGeom>
                <a:ln w="25400">
                  <a:solidFill>
                    <a:schemeClr val="tx1">
                      <a:lumMod val="95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>
                  <a:stCxn id="46" idx="0"/>
                </p:cNvCxnSpPr>
                <p:nvPr/>
              </p:nvCxnSpPr>
              <p:spPr>
                <a:xfrm flipH="1">
                  <a:off x="7249885" y="2005546"/>
                  <a:ext cx="293915" cy="838851"/>
                </a:xfrm>
                <a:prstGeom prst="line">
                  <a:avLst/>
                </a:prstGeom>
                <a:ln w="25400">
                  <a:solidFill>
                    <a:schemeClr val="tx1">
                      <a:lumMod val="95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>
                <a:xfrm flipH="1">
                  <a:off x="7707085" y="2060595"/>
                  <a:ext cx="522514" cy="783802"/>
                </a:xfrm>
                <a:prstGeom prst="line">
                  <a:avLst/>
                </a:prstGeom>
                <a:ln w="25400">
                  <a:solidFill>
                    <a:schemeClr val="tx1">
                      <a:lumMod val="95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>
                  <a:off x="6825343" y="2082147"/>
                  <a:ext cx="1436914" cy="762250"/>
                </a:xfrm>
                <a:prstGeom prst="line">
                  <a:avLst/>
                </a:prstGeom>
                <a:ln w="25400">
                  <a:solidFill>
                    <a:schemeClr val="tx1">
                      <a:lumMod val="95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TextBox 81"/>
              <p:cNvSpPr txBox="1"/>
              <p:nvPr/>
            </p:nvSpPr>
            <p:spPr>
              <a:xfrm>
                <a:off x="6747662" y="3305083"/>
                <a:ext cx="18288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i="1" dirty="0" smtClean="0"/>
                  <a:t>Expansion</a:t>
                </a:r>
                <a:endParaRPr lang="en-US" sz="1600" b="1" i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562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3048000" y="285748"/>
            <a:ext cx="4724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4000" b="1" dirty="0" smtClean="0">
                <a:solidFill>
                  <a:schemeClr val="tx2"/>
                </a:solidFill>
              </a:rPr>
              <a:t>Learning Objectives</a:t>
            </a:r>
            <a:endParaRPr lang="en-IN" sz="4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298374" y="928004"/>
            <a:ext cx="57912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Types of Cryptographic techniques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Components of Cryptographic techniques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Principles of Cryptographic techniques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Symmetric-key Cryptography : Traditional ciphers (character-oriented) and Modern Symmetric-key Ciphers (Block oriented)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Asymmetric-key Cryptography : RSA &amp; </a:t>
            </a:r>
            <a:br>
              <a:rPr lang="en-US" sz="2000" dirty="0" smtClean="0"/>
            </a:br>
            <a:r>
              <a:rPr lang="en-US" sz="2000" dirty="0" smtClean="0"/>
              <a:t>Diffie-Hellman Key Exchange Algorithm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1263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743200" y="1609963"/>
            <a:ext cx="64008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Involve multiple rounds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Each round – complex ciphers made up of simple cipher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Key for each round – subset or variation of the general key called Round key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If cipher has N rounds – a key generator produces N keys, K</a:t>
            </a:r>
            <a:r>
              <a:rPr lang="en-US" sz="2000" baseline="-25000" dirty="0" smtClean="0">
                <a:latin typeface="+mj-lt"/>
                <a:ea typeface="+mj-ea"/>
                <a:cs typeface="+mj-cs"/>
              </a:rPr>
              <a:t>1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, K</a:t>
            </a:r>
            <a:r>
              <a:rPr lang="en-US" sz="2000" baseline="-25000" dirty="0" smtClean="0">
                <a:latin typeface="+mj-lt"/>
                <a:ea typeface="+mj-ea"/>
                <a:cs typeface="+mj-cs"/>
              </a:rPr>
              <a:t>2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, … K</a:t>
            </a:r>
            <a:r>
              <a:rPr lang="en-US" sz="2000" baseline="-25000" dirty="0" smtClean="0">
                <a:latin typeface="+mj-lt"/>
                <a:ea typeface="+mj-ea"/>
                <a:cs typeface="+mj-cs"/>
              </a:rPr>
              <a:t>N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 where </a:t>
            </a:r>
            <a:r>
              <a:rPr lang="en-US" sz="2000" dirty="0" smtClean="0"/>
              <a:t>K</a:t>
            </a:r>
            <a:r>
              <a:rPr lang="en-US" sz="2000" baseline="-25000" dirty="0" smtClean="0"/>
              <a:t>1</a:t>
            </a:r>
            <a:r>
              <a:rPr lang="en-US" sz="2000" dirty="0"/>
              <a:t> </a:t>
            </a:r>
            <a:r>
              <a:rPr lang="en-US" sz="2000" dirty="0" smtClean="0"/>
              <a:t>used in round 1, K</a:t>
            </a:r>
            <a:r>
              <a:rPr lang="en-US" sz="2000" baseline="-25000" dirty="0" smtClean="0"/>
              <a:t>2 </a:t>
            </a:r>
            <a:r>
              <a:rPr lang="en-US" sz="2000" dirty="0" smtClean="0"/>
              <a:t> in round 2 and so on</a:t>
            </a:r>
            <a:endParaRPr lang="en-US" sz="2000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6324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Simple Block Cipher – Modern Round Ciphers</a:t>
            </a:r>
            <a:endParaRPr lang="en-US" sz="2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41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286000" y="921663"/>
            <a:ext cx="6324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Simple Block Cipher – Modern Round Ciphers</a:t>
            </a:r>
            <a:endParaRPr lang="en-US" sz="2200" b="1" dirty="0">
              <a:solidFill>
                <a:schemeClr val="tx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397" y="1352550"/>
            <a:ext cx="2177479" cy="368381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245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7063"/>
            <a:ext cx="78486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…Symmetric-key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286000" y="1609963"/>
            <a:ext cx="64008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Few modern symmetric ciphers – Block oriented</a:t>
            </a:r>
          </a:p>
          <a:p>
            <a:pPr marL="800100" lvl="1" indent="-342900" algn="just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 Data Encryption Standard (DES)</a:t>
            </a:r>
          </a:p>
          <a:p>
            <a:pPr marL="800100" lvl="1" indent="-342900" algn="just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Triple Data Encryption Standard (Triple – DES)</a:t>
            </a:r>
          </a:p>
          <a:p>
            <a:pPr marL="800100" lvl="1" indent="-342900" algn="just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Advanced Encryption Standard (AES)</a:t>
            </a:r>
          </a:p>
          <a:p>
            <a:pPr marL="800100" lvl="1" indent="-342900" algn="just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International Data Encryption Algorithm (IDEA)</a:t>
            </a:r>
          </a:p>
          <a:p>
            <a:pPr marL="800100" lvl="1" indent="-342900" algn="just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Blowfish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1066800"/>
            <a:ext cx="6324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Modern Symmetric Ciphers</a:t>
            </a:r>
            <a:endParaRPr lang="en-US" sz="2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18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hillingMusic.wav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1325.046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981200" y="895350"/>
            <a:ext cx="5913551" cy="3581400"/>
            <a:chOff x="1981200" y="895350"/>
            <a:chExt cx="5913551" cy="3581400"/>
          </a:xfrm>
        </p:grpSpPr>
        <p:sp>
          <p:nvSpPr>
            <p:cNvPr id="6" name="Rounded Rectangle 5"/>
            <p:cNvSpPr/>
            <p:nvPr/>
          </p:nvSpPr>
          <p:spPr>
            <a:xfrm>
              <a:off x="1981200" y="895350"/>
              <a:ext cx="4800600" cy="3581400"/>
            </a:xfrm>
            <a:prstGeom prst="roundRect">
              <a:avLst/>
            </a:prstGeom>
            <a:solidFill>
              <a:schemeClr val="accent2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  <a:reflection stA="99000" endPos="0" dir="5400000" sy="-100000" algn="bl" rotWithShape="0"/>
            </a:effectLst>
            <a:scene3d>
              <a:camera prst="perspectiveContrastingLeftFacing">
                <a:rot lat="0" lon="2636332" rev="0"/>
              </a:camera>
              <a:lightRig rig="threePt" dir="t"/>
            </a:scene3d>
            <a:sp3d extrusionH="2222500">
              <a:bevelT w="152400" h="50800" prst="softRound"/>
              <a:bevelB w="152400" h="50800" prst="softRound"/>
              <a:extrusionClr>
                <a:schemeClr val="tx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Asymmetric–key Cryptography</a:t>
              </a:r>
              <a:endParaRPr lang="en-US" sz="4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193970" y="1942688"/>
              <a:ext cx="1700781" cy="109260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sz="4000" b="1" spc="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</a:rPr>
                <a:t>VIT </a:t>
              </a:r>
              <a:br>
                <a:rPr lang="en-US" sz="4000" b="1" spc="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</a:rPr>
              </a:br>
              <a:r>
                <a:rPr lang="en-US" sz="2400" b="1" spc="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</a:rPr>
                <a:t>Chennai</a:t>
              </a:r>
              <a:endParaRPr lang="en-US" sz="2400" b="1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50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sndAc>
          <p:endSnd/>
        </p:sndAc>
      </p:transition>
    </mc:Choice>
    <mc:Fallback xmlns="">
      <p:transition advClick="0" advTm="0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07063"/>
            <a:ext cx="7924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Asymmetric-key Cryptography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286000" y="1047750"/>
            <a:ext cx="6400800" cy="5786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Also </a:t>
            </a:r>
            <a:r>
              <a:rPr lang="en-US" sz="2000" dirty="0">
                <a:latin typeface="+mj-lt"/>
                <a:ea typeface="+mj-ea"/>
                <a:cs typeface="+mj-cs"/>
              </a:rPr>
              <a:t>known as Public Key Infrastructure (PKI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)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Pair of keys : Public key – encrypts the data &amp; Private key – decrypts the data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Computationally </a:t>
            </a:r>
            <a:r>
              <a:rPr lang="en-US" sz="2000" dirty="0">
                <a:latin typeface="+mj-lt"/>
                <a:ea typeface="+mj-ea"/>
                <a:cs typeface="+mj-cs"/>
              </a:rPr>
              <a:t>infeasible to deduce the private key from the public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key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Anyone who has a public key can encrypt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the data but </a:t>
            </a:r>
            <a:r>
              <a:rPr lang="en-US" sz="2000" dirty="0">
                <a:latin typeface="+mj-lt"/>
                <a:ea typeface="+mj-ea"/>
                <a:cs typeface="+mj-cs"/>
              </a:rPr>
              <a:t>cannot decrypt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it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Only the person who has the corresponding private key   can decrypt the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data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solve key distribution problems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5952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307063"/>
            <a:ext cx="4495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Applications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286000" y="895350"/>
            <a:ext cx="6400800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Encryption / Decryption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 smtClean="0">
              <a:latin typeface="+mj-lt"/>
              <a:ea typeface="+mj-ea"/>
              <a:cs typeface="+mj-cs"/>
            </a:endParaRPr>
          </a:p>
          <a:p>
            <a:pPr algn="just">
              <a:spcBef>
                <a:spcPct val="50000"/>
              </a:spcBef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1693048"/>
            <a:ext cx="5851385" cy="1793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1761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307063"/>
            <a:ext cx="4495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Applications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286000" y="1000363"/>
            <a:ext cx="64008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Digital Signature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: </a:t>
            </a:r>
            <a:r>
              <a:rPr lang="en-US" sz="2000" i="1" dirty="0" smtClean="0">
                <a:latin typeface="+mj-lt"/>
                <a:ea typeface="+mj-ea"/>
                <a:cs typeface="+mj-cs"/>
              </a:rPr>
              <a:t>Sender “signs” a message with its private key – ensures authentication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b="1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+mj-lt"/>
                <a:ea typeface="+mj-ea"/>
                <a:cs typeface="+mj-cs"/>
              </a:rPr>
              <a:t>Key exchange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: </a:t>
            </a:r>
            <a:r>
              <a:rPr lang="en-US" sz="2000" i="1" dirty="0" smtClean="0">
                <a:latin typeface="+mj-lt"/>
                <a:ea typeface="+mj-ea"/>
                <a:cs typeface="+mj-cs"/>
              </a:rPr>
              <a:t>Two sides cooperate to exchange a session key / secret key – Diffie-Hellman Exchange Algorithm</a:t>
            </a:r>
            <a:endParaRPr lang="en-US" sz="2000" dirty="0">
              <a:latin typeface="+mj-lt"/>
              <a:ea typeface="+mj-ea"/>
              <a:cs typeface="+mj-cs"/>
            </a:endParaRPr>
          </a:p>
        </p:txBody>
      </p: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809750"/>
            <a:ext cx="5994602" cy="18456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048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307063"/>
            <a:ext cx="5638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RSA Algorithm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286000" y="1047750"/>
            <a:ext cx="6400800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+mj-ea"/>
                <a:cs typeface="+mj-cs"/>
              </a:rPr>
              <a:t>The most common public key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algorithm- named </a:t>
            </a:r>
            <a:r>
              <a:rPr lang="en-US" sz="2000" dirty="0">
                <a:latin typeface="+mj-lt"/>
                <a:ea typeface="+mj-ea"/>
                <a:cs typeface="+mj-cs"/>
              </a:rPr>
              <a:t>for its inventors </a:t>
            </a:r>
            <a:r>
              <a:rPr lang="en-US" sz="2000" dirty="0" err="1">
                <a:latin typeface="+mj-lt"/>
                <a:ea typeface="+mj-ea"/>
                <a:cs typeface="+mj-cs"/>
              </a:rPr>
              <a:t>Rivest</a:t>
            </a:r>
            <a:r>
              <a:rPr lang="en-US" sz="2000" dirty="0">
                <a:latin typeface="+mj-lt"/>
                <a:ea typeface="+mj-ea"/>
                <a:cs typeface="+mj-cs"/>
              </a:rPr>
              <a:t>, Shamir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, and </a:t>
            </a:r>
            <a:r>
              <a:rPr lang="en-US" sz="2000" dirty="0" err="1">
                <a:latin typeface="+mj-lt"/>
                <a:ea typeface="+mj-ea"/>
                <a:cs typeface="+mj-cs"/>
              </a:rPr>
              <a:t>Adleman</a:t>
            </a:r>
            <a:r>
              <a:rPr lang="en-US" sz="2000" dirty="0">
                <a:latin typeface="+mj-lt"/>
                <a:ea typeface="+mj-ea"/>
                <a:cs typeface="+mj-cs"/>
              </a:rPr>
              <a:t> (RSA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) – year 1977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Block cipher scheme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Plaintext and ciphertext are numbers – between 0 and n-1 for some n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Typical size of n is 1024 bits (309 decimal digits)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Make use of an expression with exponentials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Having key generation algorithms, encryption and decryption algorithms</a:t>
            </a: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4191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307063"/>
            <a:ext cx="5638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RSA Algorithm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057400" y="1539716"/>
            <a:ext cx="7086600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err="1" smtClean="0">
                <a:latin typeface="+mj-lt"/>
                <a:ea typeface="+mj-ea"/>
                <a:cs typeface="+mj-cs"/>
              </a:rPr>
              <a:t>p,q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two prime numbers 		     (private, chosen)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Compute n =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pq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; </a:t>
            </a:r>
            <a:r>
              <a:rPr lang="el-GR" sz="2000" dirty="0" smtClean="0">
                <a:latin typeface="+mj-lt"/>
                <a:ea typeface="+mj-ea"/>
                <a:cs typeface="+mj-cs"/>
              </a:rPr>
              <a:t>φ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(n)=(p-1)(q-1)	     (public, calculated)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Select e, with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gcd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( </a:t>
            </a:r>
            <a:r>
              <a:rPr lang="el-GR" sz="2000" dirty="0" smtClean="0"/>
              <a:t>φ</a:t>
            </a:r>
            <a:r>
              <a:rPr lang="en-US" sz="2000" dirty="0"/>
              <a:t>(n</a:t>
            </a:r>
            <a:r>
              <a:rPr lang="en-US" sz="2000" dirty="0" smtClean="0"/>
              <a:t>), e) = 1; 1 &lt; e &lt; </a:t>
            </a:r>
            <a:r>
              <a:rPr lang="el-GR" sz="2000" dirty="0"/>
              <a:t>φ</a:t>
            </a:r>
            <a:r>
              <a:rPr lang="en-US" sz="2000" dirty="0" smtClean="0"/>
              <a:t>(n)  (public , chosen)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Find d = e</a:t>
            </a:r>
            <a:r>
              <a:rPr lang="en-US" sz="2000" baseline="30000" dirty="0" smtClean="0"/>
              <a:t>-1</a:t>
            </a:r>
            <a:r>
              <a:rPr lang="en-US" sz="2000" dirty="0" smtClean="0"/>
              <a:t> (mod </a:t>
            </a:r>
            <a:r>
              <a:rPr lang="el-GR" sz="2000" dirty="0"/>
              <a:t>φ</a:t>
            </a:r>
            <a:r>
              <a:rPr lang="en-US" sz="2000" dirty="0"/>
              <a:t>(n</a:t>
            </a:r>
            <a:r>
              <a:rPr lang="en-US" sz="2000" dirty="0" smtClean="0"/>
              <a:t>))			    (private, calculated)</a:t>
            </a:r>
            <a:endParaRPr lang="en-US" sz="2000" baseline="30000" dirty="0" smtClean="0"/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Now, private key {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d,n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}	public key {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e,n</a:t>
            </a:r>
            <a:r>
              <a:rPr lang="en-US" sz="2000" dirty="0">
                <a:latin typeface="+mj-lt"/>
                <a:ea typeface="+mj-ea"/>
                <a:cs typeface="+mj-cs"/>
              </a:rPr>
              <a:t>}</a:t>
            </a:r>
            <a:endParaRPr lang="en-US" sz="2000" dirty="0" smtClean="0">
              <a:latin typeface="+mj-lt"/>
              <a:ea typeface="+mj-ea"/>
              <a:cs typeface="+mj-cs"/>
            </a:endParaRP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33600" y="997863"/>
            <a:ext cx="2590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Key Generation</a:t>
            </a:r>
            <a:endParaRPr lang="en-US" sz="2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13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4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307063"/>
            <a:ext cx="5638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RSA Algorithm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133600" y="845463"/>
            <a:ext cx="2590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Encryption</a:t>
            </a:r>
            <a:endParaRPr lang="en-US" sz="2200" b="1" dirty="0">
              <a:solidFill>
                <a:schemeClr val="tx2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667000" y="1341662"/>
            <a:ext cx="1752600" cy="1447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  <a:bevelB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User A</a:t>
            </a:r>
          </a:p>
          <a:p>
            <a:pPr algn="ctr"/>
            <a:r>
              <a:rPr lang="en-US" b="1" i="1" dirty="0"/>
              <a:t>p</a:t>
            </a:r>
            <a:r>
              <a:rPr lang="en-US" b="1" i="1" dirty="0" smtClean="0"/>
              <a:t>rivate key {</a:t>
            </a:r>
            <a:r>
              <a:rPr lang="en-US" b="1" i="1" dirty="0" err="1"/>
              <a:t>d</a:t>
            </a:r>
            <a:r>
              <a:rPr lang="en-US" sz="2400" b="1" i="1" baseline="-25000" dirty="0" err="1" smtClean="0"/>
              <a:t>A</a:t>
            </a:r>
            <a:r>
              <a:rPr lang="en-US" b="1" i="1" dirty="0" smtClean="0"/>
              <a:t>, n}</a:t>
            </a:r>
          </a:p>
          <a:p>
            <a:pPr algn="ctr"/>
            <a:r>
              <a:rPr lang="en-US" b="1" i="1" dirty="0" smtClean="0"/>
              <a:t>public key {</a:t>
            </a:r>
            <a:r>
              <a:rPr lang="en-US" b="1" i="1" dirty="0" err="1"/>
              <a:t>e</a:t>
            </a:r>
            <a:r>
              <a:rPr lang="en-US" sz="2400" b="1" i="1" baseline="-25000" dirty="0" err="1" smtClean="0"/>
              <a:t>A</a:t>
            </a:r>
            <a:r>
              <a:rPr lang="en-US" b="1" i="1" dirty="0" err="1" smtClean="0"/>
              <a:t>,n</a:t>
            </a:r>
            <a:r>
              <a:rPr lang="en-US" b="1" i="1" dirty="0" smtClean="0"/>
              <a:t>} </a:t>
            </a:r>
            <a:endParaRPr lang="en-US" b="1" i="1" dirty="0"/>
          </a:p>
        </p:txBody>
      </p:sp>
      <p:sp>
        <p:nvSpPr>
          <p:cNvPr id="7" name="Rounded Rectangle 6"/>
          <p:cNvSpPr/>
          <p:nvPr/>
        </p:nvSpPr>
        <p:spPr>
          <a:xfrm>
            <a:off x="7010400" y="1341662"/>
            <a:ext cx="1752600" cy="1447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/>
              <a:t>User </a:t>
            </a:r>
            <a:r>
              <a:rPr lang="en-US" b="1" i="1" dirty="0" smtClean="0"/>
              <a:t>B</a:t>
            </a:r>
            <a:endParaRPr lang="en-US" b="1" i="1" dirty="0"/>
          </a:p>
          <a:p>
            <a:pPr algn="ctr"/>
            <a:r>
              <a:rPr lang="en-US" b="1" i="1" dirty="0"/>
              <a:t>private key </a:t>
            </a:r>
            <a:r>
              <a:rPr lang="en-US" b="1" i="1" dirty="0" smtClean="0"/>
              <a:t>{</a:t>
            </a:r>
            <a:r>
              <a:rPr lang="en-US" b="1" i="1" dirty="0"/>
              <a:t>d</a:t>
            </a:r>
            <a:r>
              <a:rPr lang="en-US" sz="2400" b="1" i="1" baseline="-25000" dirty="0" smtClean="0"/>
              <a:t>B</a:t>
            </a:r>
            <a:r>
              <a:rPr lang="en-US" b="1" i="1" dirty="0" smtClean="0"/>
              <a:t>, </a:t>
            </a:r>
            <a:r>
              <a:rPr lang="en-US" b="1" i="1" dirty="0"/>
              <a:t>n}</a:t>
            </a:r>
          </a:p>
          <a:p>
            <a:pPr algn="ctr"/>
            <a:r>
              <a:rPr lang="en-US" b="1" i="1" dirty="0"/>
              <a:t>public key </a:t>
            </a:r>
            <a:r>
              <a:rPr lang="en-US" b="1" i="1" dirty="0" smtClean="0"/>
              <a:t>{</a:t>
            </a:r>
            <a:r>
              <a:rPr lang="en-US" b="1" i="1" dirty="0" err="1"/>
              <a:t>e</a:t>
            </a:r>
            <a:r>
              <a:rPr lang="en-US" sz="2400" b="1" i="1" baseline="-25000" dirty="0" err="1" smtClean="0"/>
              <a:t>B</a:t>
            </a:r>
            <a:r>
              <a:rPr lang="en-US" b="1" i="1" dirty="0" err="1" smtClean="0"/>
              <a:t>,n</a:t>
            </a:r>
            <a:r>
              <a:rPr lang="en-US" b="1" i="1" dirty="0"/>
              <a:t>}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40290" y="2349573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e</a:t>
            </a:r>
            <a:r>
              <a:rPr lang="en-US" sz="2400" b="1" i="1" baseline="-25000" dirty="0"/>
              <a:t>B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971800" y="2804032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 smtClean="0"/>
              <a:t>User B’s public key</a:t>
            </a:r>
            <a:endParaRPr lang="en-US" sz="1400" b="1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2339726" y="3522722"/>
            <a:ext cx="3048000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baseline="-40000" dirty="0" smtClean="0"/>
              <a:t>Compute C=</a:t>
            </a:r>
            <a:r>
              <a:rPr lang="en-US" sz="2000" i="1" dirty="0" smtClean="0"/>
              <a:t> </a:t>
            </a:r>
            <a:r>
              <a:rPr lang="en-US" sz="3200" i="1" baseline="-40000" dirty="0" smtClean="0"/>
              <a:t>M</a:t>
            </a:r>
            <a:r>
              <a:rPr lang="en-US" sz="2000" i="1" dirty="0" smtClean="0"/>
              <a:t> </a:t>
            </a:r>
            <a:r>
              <a:rPr lang="en-US" sz="2000" b="1" i="1" dirty="0"/>
              <a:t>e</a:t>
            </a:r>
            <a:r>
              <a:rPr lang="en-US" sz="2800" b="1" i="1" baseline="-25000" dirty="0"/>
              <a:t>B</a:t>
            </a:r>
            <a:r>
              <a:rPr lang="en-US" sz="2000" i="1" baseline="-25000" dirty="0" smtClean="0"/>
              <a:t> </a:t>
            </a:r>
            <a:r>
              <a:rPr lang="en-US" sz="3200" i="1" baseline="-40000" dirty="0" smtClean="0"/>
              <a:t>mod n</a:t>
            </a:r>
            <a:endParaRPr lang="en-US" sz="2000" i="1" baseline="-40000" dirty="0"/>
          </a:p>
        </p:txBody>
      </p:sp>
      <p:sp>
        <p:nvSpPr>
          <p:cNvPr id="13" name="TextBox 12"/>
          <p:cNvSpPr txBox="1"/>
          <p:nvPr/>
        </p:nvSpPr>
        <p:spPr>
          <a:xfrm>
            <a:off x="2590800" y="3943350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Ciphertext ‘C’</a:t>
            </a:r>
            <a:endParaRPr lang="en-US" sz="2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648200" y="1428750"/>
            <a:ext cx="1992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Assume User A wants to send a message M &lt; 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14395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35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7.5239E-7 L -0.32622 0.13167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19" y="65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3.60777E-7 L 0.45833 -0.2016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17" y="-100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 animBg="1"/>
      <p:bldP spid="8" grpId="0"/>
      <p:bldP spid="8" grpId="1"/>
      <p:bldP spid="9" grpId="0"/>
      <p:bldP spid="10" grpId="0"/>
      <p:bldP spid="13" grpId="0"/>
      <p:bldP spid="13" grpId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"/>
            <a:ext cx="7620000" cy="1657349"/>
          </a:xfrm>
        </p:spPr>
        <p:txBody>
          <a:bodyPr>
            <a:noAutofit/>
          </a:bodyPr>
          <a:lstStyle/>
          <a:p>
            <a:r>
              <a:rPr lang="en-IN" b="1" dirty="0" smtClean="0"/>
              <a:t>What is Cryptography?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0" y="1276350"/>
            <a:ext cx="7162800" cy="2438400"/>
          </a:xfrm>
        </p:spPr>
        <p:txBody>
          <a:bodyPr/>
          <a:lstStyle/>
          <a:p>
            <a:r>
              <a:rPr lang="en-US" dirty="0" smtClean="0"/>
              <a:t>A technique allows a sender to disguise data </a:t>
            </a:r>
          </a:p>
          <a:p>
            <a:r>
              <a:rPr lang="en-US" dirty="0" smtClean="0"/>
              <a:t> so that, an </a:t>
            </a:r>
            <a:r>
              <a:rPr lang="en-US" dirty="0"/>
              <a:t>intruder </a:t>
            </a:r>
            <a:r>
              <a:rPr lang="en-US" dirty="0" smtClean="0"/>
              <a:t>can gain </a:t>
            </a:r>
            <a:r>
              <a:rPr lang="en-US" dirty="0"/>
              <a:t>no information from the intercepted </a:t>
            </a:r>
            <a:r>
              <a:rPr lang="en-US" dirty="0" smtClean="0"/>
              <a:t>data</a:t>
            </a:r>
          </a:p>
          <a:p>
            <a:r>
              <a:rPr lang="en-US" dirty="0" smtClean="0"/>
              <a:t>The </a:t>
            </a:r>
            <a:r>
              <a:rPr lang="en-US" dirty="0"/>
              <a:t>receiver, of course, must be </a:t>
            </a:r>
            <a:r>
              <a:rPr lang="en-US" dirty="0" smtClean="0"/>
              <a:t>able to </a:t>
            </a:r>
            <a:r>
              <a:rPr lang="en-US" dirty="0"/>
              <a:t>recover the original data from the disguised data.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617559" y="3790950"/>
            <a:ext cx="83740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 smtClean="0">
                <a:latin typeface="+mj-lt"/>
                <a:ea typeface="+mj-ea"/>
                <a:cs typeface="+mj-cs"/>
              </a:rPr>
              <a:t>Cryptography :</a:t>
            </a:r>
            <a:br>
              <a:rPr lang="en-US" b="1" dirty="0" smtClean="0">
                <a:latin typeface="+mj-lt"/>
                <a:ea typeface="+mj-ea"/>
                <a:cs typeface="+mj-cs"/>
              </a:rPr>
            </a:br>
            <a:r>
              <a:rPr lang="en-US" b="1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Greek origins means, The </a:t>
            </a:r>
            <a:r>
              <a:rPr lang="en-US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art of secret (crypto) message (</a:t>
            </a:r>
            <a:r>
              <a:rPr lang="en-US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graphy</a:t>
            </a:r>
            <a:r>
              <a:rPr lang="en-US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)  </a:t>
            </a:r>
            <a:r>
              <a:rPr lang="en-US" b="1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writing</a:t>
            </a:r>
            <a:endParaRPr lang="en-US" b="1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44" y="3856238"/>
            <a:ext cx="509056" cy="509056"/>
          </a:xfrm>
          <a:prstGeom prst="rect">
            <a:avLst/>
          </a:prstGeom>
          <a:effectLst>
            <a:glow rad="127000">
              <a:schemeClr val="accent1">
                <a:alpha val="43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3347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307063"/>
            <a:ext cx="5638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RSA Algorithm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133600" y="845463"/>
            <a:ext cx="2590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Decryption</a:t>
            </a:r>
            <a:endParaRPr lang="en-US" sz="2200" b="1" dirty="0">
              <a:solidFill>
                <a:schemeClr val="tx2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667000" y="1341662"/>
            <a:ext cx="1752600" cy="1447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User A</a:t>
            </a:r>
          </a:p>
          <a:p>
            <a:pPr algn="ctr"/>
            <a:r>
              <a:rPr lang="en-US" b="1" i="1" dirty="0"/>
              <a:t>p</a:t>
            </a:r>
            <a:r>
              <a:rPr lang="en-US" b="1" i="1" dirty="0" smtClean="0"/>
              <a:t>rivate key {</a:t>
            </a:r>
            <a:r>
              <a:rPr lang="en-US" b="1" i="1" dirty="0" err="1"/>
              <a:t>d</a:t>
            </a:r>
            <a:r>
              <a:rPr lang="en-US" sz="2400" b="1" i="1" baseline="-25000" dirty="0" err="1" smtClean="0"/>
              <a:t>A</a:t>
            </a:r>
            <a:r>
              <a:rPr lang="en-US" b="1" i="1" dirty="0" smtClean="0"/>
              <a:t>, n}</a:t>
            </a:r>
          </a:p>
          <a:p>
            <a:pPr algn="ctr"/>
            <a:r>
              <a:rPr lang="en-US" b="1" i="1" dirty="0" smtClean="0"/>
              <a:t>public key {</a:t>
            </a:r>
            <a:r>
              <a:rPr lang="en-US" b="1" i="1" dirty="0" err="1"/>
              <a:t>e</a:t>
            </a:r>
            <a:r>
              <a:rPr lang="en-US" sz="2400" b="1" i="1" baseline="-25000" dirty="0" err="1" smtClean="0"/>
              <a:t>A</a:t>
            </a:r>
            <a:r>
              <a:rPr lang="en-US" b="1" i="1" dirty="0" err="1" smtClean="0"/>
              <a:t>,n</a:t>
            </a:r>
            <a:r>
              <a:rPr lang="en-US" b="1" i="1" dirty="0" smtClean="0"/>
              <a:t>} </a:t>
            </a:r>
            <a:endParaRPr lang="en-US" b="1" i="1" dirty="0"/>
          </a:p>
        </p:txBody>
      </p:sp>
      <p:sp>
        <p:nvSpPr>
          <p:cNvPr id="7" name="Rounded Rectangle 6"/>
          <p:cNvSpPr/>
          <p:nvPr/>
        </p:nvSpPr>
        <p:spPr>
          <a:xfrm>
            <a:off x="7010400" y="1341662"/>
            <a:ext cx="1752600" cy="1447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/>
              <a:t>User </a:t>
            </a:r>
            <a:r>
              <a:rPr lang="en-US" b="1" i="1" dirty="0" smtClean="0"/>
              <a:t>B</a:t>
            </a:r>
            <a:endParaRPr lang="en-US" b="1" i="1" dirty="0"/>
          </a:p>
          <a:p>
            <a:pPr algn="ctr"/>
            <a:r>
              <a:rPr lang="en-US" b="1" i="1" dirty="0"/>
              <a:t>private key </a:t>
            </a:r>
            <a:r>
              <a:rPr lang="en-US" b="1" i="1" dirty="0" smtClean="0"/>
              <a:t>{</a:t>
            </a:r>
            <a:r>
              <a:rPr lang="en-US" b="1" i="1" dirty="0"/>
              <a:t>d</a:t>
            </a:r>
            <a:r>
              <a:rPr lang="en-US" sz="2400" b="1" i="1" baseline="-25000" dirty="0" smtClean="0"/>
              <a:t>B</a:t>
            </a:r>
            <a:r>
              <a:rPr lang="en-US" b="1" i="1" dirty="0" smtClean="0"/>
              <a:t>, </a:t>
            </a:r>
            <a:r>
              <a:rPr lang="en-US" b="1" i="1" dirty="0"/>
              <a:t>n}</a:t>
            </a:r>
          </a:p>
          <a:p>
            <a:pPr algn="ctr"/>
            <a:r>
              <a:rPr lang="en-US" b="1" i="1" dirty="0"/>
              <a:t>public key </a:t>
            </a:r>
            <a:r>
              <a:rPr lang="en-US" b="1" i="1" dirty="0" smtClean="0"/>
              <a:t>{</a:t>
            </a:r>
            <a:r>
              <a:rPr lang="en-US" b="1" i="1" dirty="0" err="1"/>
              <a:t>e</a:t>
            </a:r>
            <a:r>
              <a:rPr lang="en-US" sz="2400" b="1" i="1" baseline="-25000" dirty="0" err="1" smtClean="0"/>
              <a:t>B</a:t>
            </a:r>
            <a:r>
              <a:rPr lang="en-US" b="1" i="1" dirty="0" err="1" smtClean="0"/>
              <a:t>,n</a:t>
            </a:r>
            <a:r>
              <a:rPr lang="en-US" b="1" i="1" dirty="0"/>
              <a:t>}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90800" y="3028950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Ciphertext ‘C’</a:t>
            </a:r>
            <a:endParaRPr 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096000" y="3268483"/>
            <a:ext cx="3048000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baseline="-40000" dirty="0" smtClean="0"/>
              <a:t>Compute M=</a:t>
            </a:r>
            <a:r>
              <a:rPr lang="en-US" sz="2000" i="1" dirty="0" smtClean="0"/>
              <a:t> </a:t>
            </a:r>
            <a:r>
              <a:rPr lang="en-US" sz="3200" i="1" baseline="-40000" dirty="0"/>
              <a:t>C</a:t>
            </a:r>
            <a:r>
              <a:rPr lang="en-US" sz="2000" i="1" dirty="0" smtClean="0"/>
              <a:t> </a:t>
            </a:r>
            <a:r>
              <a:rPr lang="en-US" sz="2000" b="1" i="1" dirty="0"/>
              <a:t>d</a:t>
            </a:r>
            <a:r>
              <a:rPr lang="en-US" sz="2800" b="1" i="1" baseline="-25000" dirty="0" smtClean="0"/>
              <a:t>B</a:t>
            </a:r>
            <a:r>
              <a:rPr lang="en-US" sz="2000" i="1" baseline="-25000" dirty="0" smtClean="0"/>
              <a:t> </a:t>
            </a:r>
            <a:r>
              <a:rPr lang="en-US" sz="3200" i="1" baseline="-40000" dirty="0" smtClean="0"/>
              <a:t>mod n</a:t>
            </a:r>
            <a:endParaRPr lang="en-US" sz="2000" i="1" baseline="-40000" dirty="0"/>
          </a:p>
        </p:txBody>
      </p:sp>
      <p:sp>
        <p:nvSpPr>
          <p:cNvPr id="5" name="TextBox 4"/>
          <p:cNvSpPr txBox="1"/>
          <p:nvPr/>
        </p:nvSpPr>
        <p:spPr>
          <a:xfrm>
            <a:off x="6400800" y="3780066"/>
            <a:ext cx="2514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 smtClean="0">
                <a:solidFill>
                  <a:schemeClr val="tx2"/>
                </a:solidFill>
              </a:rPr>
              <a:t>Original Message sent by User A</a:t>
            </a:r>
            <a:endParaRPr lang="en-US" sz="1500" b="1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01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2.96022E-6 L 0.45833 0.00555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17" y="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 animBg="1"/>
      <p:bldP spid="13" grpId="0"/>
      <p:bldP spid="13" grpId="1"/>
      <p:bldP spid="8" grpId="0"/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307063"/>
            <a:ext cx="5638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RSA Algorithm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133600" y="2018700"/>
            <a:ext cx="7010400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p=17, q=11 two prime numbers 		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Compute n=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pq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 =17*11=187; </a:t>
            </a:r>
            <a:r>
              <a:rPr lang="el-GR" sz="2000" dirty="0" smtClean="0">
                <a:latin typeface="+mj-lt"/>
                <a:ea typeface="+mj-ea"/>
                <a:cs typeface="+mj-cs"/>
              </a:rPr>
              <a:t>φ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(n)=(p-1)(q-1)=16*10=160	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e=7, with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gcd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( </a:t>
            </a:r>
            <a:r>
              <a:rPr lang="en-US" sz="2000" dirty="0" smtClean="0"/>
              <a:t>160, </a:t>
            </a:r>
            <a:r>
              <a:rPr lang="en-US" sz="2000" dirty="0"/>
              <a:t>7</a:t>
            </a:r>
            <a:r>
              <a:rPr lang="en-US" sz="2000" dirty="0" smtClean="0"/>
              <a:t>) = 1; 1 &lt; 7 &lt; 160	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d = 7</a:t>
            </a:r>
            <a:r>
              <a:rPr lang="en-US" sz="2000" baseline="30000" dirty="0" smtClean="0"/>
              <a:t>-1</a:t>
            </a:r>
            <a:r>
              <a:rPr lang="en-US" sz="2000" dirty="0" smtClean="0"/>
              <a:t> (mod 160)</a:t>
            </a:r>
            <a:r>
              <a:rPr lang="en-US" sz="2000" dirty="0"/>
              <a:t> </a:t>
            </a:r>
            <a:r>
              <a:rPr lang="en-US" sz="2000" dirty="0" smtClean="0"/>
              <a:t>i.e. e*d= 1 mod 160 7*</a:t>
            </a:r>
            <a:r>
              <a:rPr lang="en-US" sz="2000" b="1" i="1" dirty="0" smtClean="0">
                <a:solidFill>
                  <a:schemeClr val="tx2"/>
                </a:solidFill>
              </a:rPr>
              <a:t>23</a:t>
            </a:r>
            <a:r>
              <a:rPr lang="en-US" sz="2000" dirty="0" smtClean="0"/>
              <a:t> = 1 mod 160 [</a:t>
            </a:r>
            <a:r>
              <a:rPr lang="en-US" sz="2000" i="1" dirty="0" smtClean="0"/>
              <a:t>Apply extended Euclid’s Algorithm</a:t>
            </a:r>
            <a:r>
              <a:rPr lang="en-US" sz="2000" dirty="0" smtClean="0"/>
              <a:t>]		</a:t>
            </a:r>
            <a:endParaRPr lang="en-US" sz="2000" baseline="30000" dirty="0" smtClean="0"/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+mj-ea"/>
                <a:cs typeface="+mj-cs"/>
              </a:rPr>
              <a:t>Now, Bob’s private key {</a:t>
            </a:r>
            <a:r>
              <a:rPr lang="en-US" sz="2000" b="1" i="1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23,187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}     public key {</a:t>
            </a:r>
            <a:r>
              <a:rPr lang="en-US" sz="2000" b="1" i="1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7,187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}</a:t>
            </a:r>
          </a:p>
          <a:p>
            <a:pPr marL="342900" indent="-342900" algn="just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33600" y="1455063"/>
            <a:ext cx="4191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Key Generation Process for Bob</a:t>
            </a:r>
            <a:endParaRPr lang="en-US" sz="2200" b="1" dirty="0">
              <a:solidFill>
                <a:schemeClr val="tx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4230" y="1004210"/>
            <a:ext cx="64225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 smtClean="0">
                <a:solidFill>
                  <a:schemeClr val="tx2"/>
                </a:solidFill>
              </a:rPr>
              <a:t>Example :Alice wants to send a message M=88 to Bob </a:t>
            </a:r>
            <a:endParaRPr lang="en-US" sz="2200" b="1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13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4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307063"/>
            <a:ext cx="5638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RSA Algorithm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133600" y="845463"/>
            <a:ext cx="2590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Encryption</a:t>
            </a:r>
            <a:endParaRPr lang="en-US" sz="2200" b="1" dirty="0">
              <a:solidFill>
                <a:schemeClr val="tx2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667000" y="1341662"/>
            <a:ext cx="1752600" cy="1447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  <a:bevelB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Alice</a:t>
            </a:r>
          </a:p>
          <a:p>
            <a:pPr algn="ctr"/>
            <a:r>
              <a:rPr lang="en-US" b="1" i="1" dirty="0"/>
              <a:t>p</a:t>
            </a:r>
            <a:r>
              <a:rPr lang="en-US" b="1" i="1" dirty="0" smtClean="0"/>
              <a:t>rivate key </a:t>
            </a:r>
            <a:r>
              <a:rPr lang="en-US" b="1" i="1" dirty="0"/>
              <a:t>{</a:t>
            </a:r>
            <a:r>
              <a:rPr lang="en-US" b="1" i="1" dirty="0" err="1"/>
              <a:t>d</a:t>
            </a:r>
            <a:r>
              <a:rPr lang="en-US" sz="2400" b="1" i="1" baseline="-25000" dirty="0" err="1"/>
              <a:t>A</a:t>
            </a:r>
            <a:r>
              <a:rPr lang="en-US" b="1" i="1" dirty="0"/>
              <a:t>, n}</a:t>
            </a:r>
          </a:p>
          <a:p>
            <a:pPr algn="ctr"/>
            <a:r>
              <a:rPr lang="en-US" b="1" i="1" dirty="0" smtClean="0"/>
              <a:t>public key </a:t>
            </a:r>
            <a:r>
              <a:rPr lang="en-US" b="1" i="1" dirty="0"/>
              <a:t/>
            </a:r>
            <a:br>
              <a:rPr lang="en-US" b="1" i="1" dirty="0"/>
            </a:br>
            <a:r>
              <a:rPr lang="en-US" b="1" i="1" dirty="0"/>
              <a:t>{</a:t>
            </a:r>
            <a:r>
              <a:rPr lang="en-US" b="1" i="1" dirty="0" err="1"/>
              <a:t>e</a:t>
            </a:r>
            <a:r>
              <a:rPr lang="en-US" sz="2400" b="1" i="1" baseline="-25000" dirty="0" err="1"/>
              <a:t>A</a:t>
            </a:r>
            <a:r>
              <a:rPr lang="en-US" b="1" i="1" dirty="0" smtClean="0"/>
              <a:t>, n</a:t>
            </a:r>
            <a:r>
              <a:rPr lang="en-US" b="1" i="1" dirty="0"/>
              <a:t>}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010400" y="1341662"/>
            <a:ext cx="1752600" cy="1447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Bob</a:t>
            </a:r>
            <a:endParaRPr lang="en-US" b="1" i="1" dirty="0"/>
          </a:p>
          <a:p>
            <a:pPr algn="ctr"/>
            <a:r>
              <a:rPr lang="en-US" b="1" i="1" dirty="0"/>
              <a:t>private key </a:t>
            </a:r>
            <a:r>
              <a:rPr lang="en-US" b="1" i="1" dirty="0" smtClean="0"/>
              <a:t>{23,187}</a:t>
            </a:r>
            <a:endParaRPr lang="en-US" b="1" i="1" dirty="0"/>
          </a:p>
          <a:p>
            <a:pPr algn="ctr"/>
            <a:r>
              <a:rPr lang="en-US" b="1" i="1" dirty="0"/>
              <a:t>public key </a:t>
            </a:r>
            <a:r>
              <a:rPr lang="en-US" b="1" i="1" dirty="0" smtClean="0"/>
              <a:t>{7,187}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40290" y="234957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7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895600" y="2876550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smtClean="0"/>
              <a:t>Bob’s </a:t>
            </a:r>
            <a:r>
              <a:rPr lang="en-US" sz="1400" b="1" i="1" dirty="0" smtClean="0"/>
              <a:t>public key</a:t>
            </a:r>
            <a:endParaRPr lang="en-US" sz="1400" b="1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2351308" y="3170456"/>
            <a:ext cx="3048000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baseline="-40000" dirty="0" smtClean="0"/>
              <a:t>Compute C=</a:t>
            </a:r>
            <a:r>
              <a:rPr lang="en-US" sz="2000" i="1" dirty="0" smtClean="0"/>
              <a:t> </a:t>
            </a:r>
            <a:r>
              <a:rPr lang="en-US" sz="3200" i="1" baseline="-40000" dirty="0" smtClean="0"/>
              <a:t>88</a:t>
            </a:r>
            <a:r>
              <a:rPr lang="en-US" sz="2000" i="1" dirty="0" smtClean="0"/>
              <a:t> </a:t>
            </a:r>
            <a:r>
              <a:rPr lang="en-US" sz="2000" b="1" i="1" dirty="0"/>
              <a:t>7</a:t>
            </a:r>
            <a:r>
              <a:rPr lang="en-US" sz="2000" i="1" baseline="-25000" dirty="0" smtClean="0"/>
              <a:t> </a:t>
            </a:r>
            <a:r>
              <a:rPr lang="en-US" sz="3200" i="1" baseline="-40000" dirty="0" smtClean="0"/>
              <a:t>mod 187</a:t>
            </a:r>
            <a:endParaRPr lang="en-US" sz="2000" i="1" baseline="-40000" dirty="0"/>
          </a:p>
        </p:txBody>
      </p:sp>
      <p:sp>
        <p:nvSpPr>
          <p:cNvPr id="13" name="TextBox 12"/>
          <p:cNvSpPr txBox="1"/>
          <p:nvPr/>
        </p:nvSpPr>
        <p:spPr>
          <a:xfrm>
            <a:off x="2590800" y="3943350"/>
            <a:ext cx="18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Ciphertext ’11’</a:t>
            </a:r>
            <a:endParaRPr lang="en-US" sz="2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637310" y="1428750"/>
            <a:ext cx="2068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Alice wants to send a message 88 &lt; 187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179072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35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7.5239E-7 L -0.32622 0.13167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19" y="65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3.60777E-7 L 0.45833 -0.2016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17" y="-100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 animBg="1"/>
      <p:bldP spid="8" grpId="0"/>
      <p:bldP spid="8" grpId="1"/>
      <p:bldP spid="9" grpId="0"/>
      <p:bldP spid="10" grpId="0"/>
      <p:bldP spid="13" grpId="0"/>
      <p:bldP spid="13" grpId="1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307063"/>
            <a:ext cx="5638800" cy="1283911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RSA Algorithm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133600" y="845463"/>
            <a:ext cx="2590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/>
                </a:solidFill>
              </a:rPr>
              <a:t>Decryption</a:t>
            </a:r>
            <a:endParaRPr lang="en-US" sz="2200" b="1" dirty="0">
              <a:solidFill>
                <a:schemeClr val="tx2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667000" y="1341662"/>
            <a:ext cx="1752600" cy="1447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Alice</a:t>
            </a:r>
          </a:p>
          <a:p>
            <a:pPr algn="ctr"/>
            <a:r>
              <a:rPr lang="en-US" b="1" i="1" dirty="0"/>
              <a:t>p</a:t>
            </a:r>
            <a:r>
              <a:rPr lang="en-US" b="1" i="1" dirty="0" smtClean="0"/>
              <a:t>rivate key {</a:t>
            </a:r>
            <a:r>
              <a:rPr lang="en-US" b="1" i="1" dirty="0" err="1"/>
              <a:t>d</a:t>
            </a:r>
            <a:r>
              <a:rPr lang="en-US" sz="2400" b="1" i="1" baseline="-25000" dirty="0" err="1" smtClean="0"/>
              <a:t>A</a:t>
            </a:r>
            <a:r>
              <a:rPr lang="en-US" b="1" i="1" dirty="0" smtClean="0"/>
              <a:t>, n}</a:t>
            </a:r>
          </a:p>
          <a:p>
            <a:pPr algn="ctr"/>
            <a:r>
              <a:rPr lang="en-US" b="1" i="1" dirty="0" smtClean="0"/>
              <a:t>public key {</a:t>
            </a:r>
            <a:r>
              <a:rPr lang="en-US" b="1" i="1" dirty="0" err="1"/>
              <a:t>e</a:t>
            </a:r>
            <a:r>
              <a:rPr lang="en-US" sz="2400" b="1" i="1" baseline="-25000" dirty="0" err="1" smtClean="0"/>
              <a:t>A</a:t>
            </a:r>
            <a:r>
              <a:rPr lang="en-US" b="1" i="1" dirty="0" err="1" smtClean="0"/>
              <a:t>,n</a:t>
            </a:r>
            <a:r>
              <a:rPr lang="en-US" b="1" i="1" dirty="0" smtClean="0"/>
              <a:t>} </a:t>
            </a:r>
            <a:endParaRPr lang="en-US" b="1" i="1" dirty="0"/>
          </a:p>
        </p:txBody>
      </p:sp>
      <p:sp>
        <p:nvSpPr>
          <p:cNvPr id="7" name="Rounded Rectangle 6"/>
          <p:cNvSpPr/>
          <p:nvPr/>
        </p:nvSpPr>
        <p:spPr>
          <a:xfrm>
            <a:off x="7010400" y="1341662"/>
            <a:ext cx="1752600" cy="1447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Bob</a:t>
            </a:r>
            <a:endParaRPr lang="en-US" b="1" i="1" dirty="0"/>
          </a:p>
          <a:p>
            <a:pPr algn="ctr"/>
            <a:r>
              <a:rPr lang="en-US" b="1" i="1" dirty="0"/>
              <a:t>private key </a:t>
            </a:r>
            <a:r>
              <a:rPr lang="en-US" b="1" i="1" dirty="0" smtClean="0"/>
              <a:t>{23, 187}</a:t>
            </a:r>
            <a:endParaRPr lang="en-US" b="1" i="1" dirty="0"/>
          </a:p>
          <a:p>
            <a:pPr algn="ctr"/>
            <a:r>
              <a:rPr lang="en-US" b="1" i="1" dirty="0"/>
              <a:t>public key </a:t>
            </a:r>
            <a:r>
              <a:rPr lang="en-US" b="1" i="1" dirty="0" smtClean="0"/>
              <a:t>{7,187}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90800" y="3028950"/>
            <a:ext cx="18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Ciphertext ‘11’</a:t>
            </a:r>
            <a:endParaRPr 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867400" y="3268483"/>
            <a:ext cx="3276600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baseline="-40000" dirty="0" smtClean="0"/>
              <a:t>Compute M=</a:t>
            </a:r>
            <a:r>
              <a:rPr lang="en-US" sz="2000" i="1" dirty="0" smtClean="0"/>
              <a:t> </a:t>
            </a:r>
            <a:r>
              <a:rPr lang="en-US" sz="3200" i="1" baseline="-40000" dirty="0" smtClean="0"/>
              <a:t>11</a:t>
            </a:r>
            <a:r>
              <a:rPr lang="en-US" sz="2000" i="1" dirty="0" smtClean="0"/>
              <a:t> </a:t>
            </a:r>
            <a:r>
              <a:rPr lang="en-US" sz="2000" b="1" i="1" dirty="0" smtClean="0"/>
              <a:t>23</a:t>
            </a:r>
            <a:r>
              <a:rPr lang="en-US" sz="2000" i="1" baseline="-25000" dirty="0" smtClean="0"/>
              <a:t> </a:t>
            </a:r>
            <a:r>
              <a:rPr lang="en-US" sz="3200" i="1" baseline="-40000" dirty="0" smtClean="0"/>
              <a:t>mod 187</a:t>
            </a:r>
            <a:endParaRPr lang="en-US" sz="2000" i="1" baseline="-40000" dirty="0"/>
          </a:p>
        </p:txBody>
      </p:sp>
      <p:sp>
        <p:nvSpPr>
          <p:cNvPr id="5" name="TextBox 4"/>
          <p:cNvSpPr txBox="1"/>
          <p:nvPr/>
        </p:nvSpPr>
        <p:spPr>
          <a:xfrm>
            <a:off x="6172200" y="3780066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 smtClean="0">
                <a:solidFill>
                  <a:schemeClr val="tx2"/>
                </a:solidFill>
              </a:rPr>
              <a:t>Original Message M=88 sent by Alice</a:t>
            </a:r>
            <a:endParaRPr lang="en-US" sz="1500" b="1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8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2.96022E-6 L 0.45833 0.00555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17" y="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 animBg="1"/>
      <p:bldP spid="13" grpId="0"/>
      <p:bldP spid="13" grpId="1"/>
      <p:bldP spid="8" grpId="0"/>
      <p:bldP spid="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20326"/>
            <a:ext cx="9617076" cy="579823"/>
          </a:xfrm>
        </p:spPr>
        <p:txBody>
          <a:bodyPr>
            <a:normAutofit fontScale="90000"/>
          </a:bodyPr>
          <a:lstStyle/>
          <a:p>
            <a:r>
              <a:rPr lang="en-IN" b="1" dirty="0" err="1"/>
              <a:t>Diffie</a:t>
            </a:r>
            <a:r>
              <a:rPr lang="en-IN" b="1" dirty="0"/>
              <a:t>-Hellman Key Exchange Algorithm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834" y="666750"/>
            <a:ext cx="795655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46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8381"/>
            <a:ext cx="7772400" cy="1283911"/>
          </a:xfrm>
        </p:spPr>
        <p:txBody>
          <a:bodyPr>
            <a:noAutofit/>
          </a:bodyPr>
          <a:lstStyle/>
          <a:p>
            <a:pPr algn="ctr"/>
            <a:r>
              <a:rPr lang="en-IN" sz="3500" b="1" dirty="0" smtClean="0"/>
              <a:t>Diffie-Hellman Key Exchange Algorithm</a:t>
            </a:r>
            <a:r>
              <a:rPr lang="en-IN" sz="3500" b="1" dirty="0"/>
              <a:t/>
            </a:r>
            <a:br>
              <a:rPr lang="en-IN" sz="3500" b="1" dirty="0"/>
            </a:br>
            <a:endParaRPr lang="en-IN" sz="3500" dirty="0"/>
          </a:p>
        </p:txBody>
      </p:sp>
      <p:sp>
        <p:nvSpPr>
          <p:cNvPr id="3" name="TextBox 2"/>
          <p:cNvSpPr txBox="1"/>
          <p:nvPr/>
        </p:nvSpPr>
        <p:spPr>
          <a:xfrm>
            <a:off x="3026226" y="1024960"/>
            <a:ext cx="6019800" cy="123110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Global Public Elements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i="1" dirty="0" smtClean="0"/>
              <a:t>q	Prime number</a:t>
            </a:r>
            <a:br>
              <a:rPr lang="en-US" b="1" i="1" dirty="0" smtClean="0"/>
            </a:br>
            <a:r>
              <a:rPr lang="el-GR" b="1" i="1" dirty="0" smtClean="0"/>
              <a:t>α</a:t>
            </a:r>
            <a:r>
              <a:rPr lang="en-US" b="1" i="1" dirty="0" smtClean="0"/>
              <a:t>	</a:t>
            </a:r>
            <a:r>
              <a:rPr lang="el-GR" b="1" i="1" dirty="0" smtClean="0"/>
              <a:t>α</a:t>
            </a:r>
            <a:r>
              <a:rPr lang="en-US" b="1" i="1" dirty="0" smtClean="0"/>
              <a:t> &lt; q and </a:t>
            </a:r>
            <a:r>
              <a:rPr lang="el-GR" b="1" i="1" dirty="0" smtClean="0"/>
              <a:t>α</a:t>
            </a:r>
            <a:r>
              <a:rPr lang="en-US" b="1" i="1" dirty="0" smtClean="0"/>
              <a:t> a primitive root of q</a:t>
            </a:r>
            <a:r>
              <a:rPr lang="en-US" dirty="0" smtClean="0"/>
              <a:t>	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026226" y="2343150"/>
            <a:ext cx="2688774" cy="1676400"/>
          </a:xfrm>
          <a:prstGeom prst="roundRect">
            <a:avLst/>
          </a:prstGeom>
          <a:solidFill>
            <a:schemeClr val="accent1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A Key Generation</a:t>
            </a:r>
          </a:p>
          <a:p>
            <a:r>
              <a:rPr lang="en-US" sz="1600" b="1" i="1" dirty="0" smtClean="0"/>
              <a:t>Select XA   XA&lt;q</a:t>
            </a:r>
            <a:br>
              <a:rPr lang="en-US" sz="1600" b="1" i="1" dirty="0" smtClean="0"/>
            </a:br>
            <a:r>
              <a:rPr lang="en-US" sz="1600" b="1" i="1" dirty="0" smtClean="0"/>
              <a:t>Calculate YA  YA=</a:t>
            </a:r>
            <a:r>
              <a:rPr lang="el-GR" sz="1600" b="1" i="1" dirty="0" smtClean="0"/>
              <a:t>α</a:t>
            </a:r>
            <a:r>
              <a:rPr lang="en-US" sz="1600" b="1" i="1" baseline="30000" dirty="0" smtClean="0"/>
              <a:t>XA  </a:t>
            </a:r>
            <a:r>
              <a:rPr lang="en-US" sz="1600" b="1" i="1" dirty="0" smtClean="0"/>
              <a:t>mod q</a:t>
            </a:r>
            <a:endParaRPr lang="en-US" sz="1600" b="1" i="1" dirty="0"/>
          </a:p>
        </p:txBody>
      </p:sp>
      <p:sp>
        <p:nvSpPr>
          <p:cNvPr id="8" name="Rounded Rectangle 7"/>
          <p:cNvSpPr/>
          <p:nvPr/>
        </p:nvSpPr>
        <p:spPr>
          <a:xfrm>
            <a:off x="6324600" y="2354036"/>
            <a:ext cx="2688770" cy="1676400"/>
          </a:xfrm>
          <a:prstGeom prst="roundRect">
            <a:avLst/>
          </a:prstGeom>
          <a:solidFill>
            <a:schemeClr val="accent1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</a:t>
            </a:r>
            <a:r>
              <a:rPr lang="en-US" sz="16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 </a:t>
            </a:r>
            <a:r>
              <a:rPr lang="en-US" sz="1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 Generation</a:t>
            </a:r>
          </a:p>
          <a:p>
            <a:r>
              <a:rPr lang="en-US" sz="1600" b="1" i="1" dirty="0"/>
              <a:t>Select </a:t>
            </a:r>
            <a:r>
              <a:rPr lang="en-US" sz="1600" b="1" i="1" dirty="0" smtClean="0"/>
              <a:t>XB   XB&lt;q</a:t>
            </a:r>
            <a:r>
              <a:rPr lang="en-US" sz="1600" b="1" i="1" dirty="0"/>
              <a:t/>
            </a:r>
            <a:br>
              <a:rPr lang="en-US" sz="1600" b="1" i="1" dirty="0"/>
            </a:br>
            <a:r>
              <a:rPr lang="en-US" sz="1600" b="1" i="1" dirty="0"/>
              <a:t>Calculate </a:t>
            </a:r>
            <a:r>
              <a:rPr lang="en-US" sz="1600" b="1" i="1" dirty="0" smtClean="0"/>
              <a:t>YB YB=</a:t>
            </a:r>
            <a:r>
              <a:rPr lang="el-GR" sz="1600" b="1" i="1" dirty="0"/>
              <a:t>α</a:t>
            </a:r>
            <a:r>
              <a:rPr lang="en-US" sz="1600" b="1" i="1" baseline="30000" dirty="0" smtClean="0"/>
              <a:t>XB  </a:t>
            </a:r>
            <a:r>
              <a:rPr lang="en-US" sz="1600" b="1" i="1" dirty="0"/>
              <a:t>mod q</a:t>
            </a:r>
          </a:p>
          <a:p>
            <a:pPr algn="ctr"/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245428" y="3268434"/>
            <a:ext cx="45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YA</a:t>
            </a:r>
            <a:endParaRPr lang="en-US" sz="1600" b="1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7511144" y="3147592"/>
            <a:ext cx="45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YB</a:t>
            </a:r>
            <a:endParaRPr lang="en-US" sz="1600" b="1" i="1" dirty="0"/>
          </a:p>
        </p:txBody>
      </p:sp>
      <p:sp>
        <p:nvSpPr>
          <p:cNvPr id="11" name="Rounded Rectangle 10"/>
          <p:cNvSpPr/>
          <p:nvPr/>
        </p:nvSpPr>
        <p:spPr>
          <a:xfrm>
            <a:off x="3080656" y="4095750"/>
            <a:ext cx="2286000" cy="762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Secret key generation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600" b="1" i="1" dirty="0" smtClean="0"/>
              <a:t>K = (YB)</a:t>
            </a:r>
            <a:r>
              <a:rPr lang="en-US" sz="1600" b="1" i="1" baseline="30000" dirty="0" smtClean="0"/>
              <a:t>XA</a:t>
            </a:r>
            <a:r>
              <a:rPr lang="en-US" sz="1600" b="1" i="1" dirty="0" smtClean="0"/>
              <a:t> mod q</a:t>
            </a:r>
            <a:endParaRPr lang="en-US" sz="1600" b="1" i="1" baseline="30000" dirty="0"/>
          </a:p>
        </p:txBody>
      </p:sp>
      <p:sp>
        <p:nvSpPr>
          <p:cNvPr id="13" name="Rounded Rectangle 12"/>
          <p:cNvSpPr/>
          <p:nvPr/>
        </p:nvSpPr>
        <p:spPr>
          <a:xfrm>
            <a:off x="6705602" y="4095750"/>
            <a:ext cx="2286000" cy="762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Secret key generation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i="1" dirty="0"/>
              <a:t>K = (</a:t>
            </a:r>
            <a:r>
              <a:rPr lang="en-US" sz="1600" b="1" i="1" dirty="0" smtClean="0"/>
              <a:t>YA)</a:t>
            </a:r>
            <a:r>
              <a:rPr lang="en-US" sz="1600" b="1" i="1" baseline="30000" dirty="0" smtClean="0"/>
              <a:t>XB</a:t>
            </a:r>
            <a:r>
              <a:rPr lang="en-US" sz="1600" b="1" i="1" dirty="0" smtClean="0"/>
              <a:t> </a:t>
            </a:r>
            <a:r>
              <a:rPr lang="en-US" sz="1600" b="1" i="1" dirty="0"/>
              <a:t>mod </a:t>
            </a:r>
            <a:r>
              <a:rPr lang="en-US" sz="1600" b="1" i="1" dirty="0" smtClean="0"/>
              <a:t>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639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1.73605E-6 L 0.23576 0.1427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88" y="71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35492E-6 L -0.24635 0.166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26" y="82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6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1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/>
      <p:bldP spid="9" grpId="1"/>
      <p:bldP spid="10" grpId="0"/>
      <p:bldP spid="10" grpId="1"/>
      <p:bldP spid="11" grpId="0" animBg="1"/>
      <p:bldP spid="1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8381"/>
            <a:ext cx="7772400" cy="1283911"/>
          </a:xfrm>
        </p:spPr>
        <p:txBody>
          <a:bodyPr>
            <a:noAutofit/>
          </a:bodyPr>
          <a:lstStyle/>
          <a:p>
            <a:pPr algn="ctr"/>
            <a:r>
              <a:rPr lang="en-IN" sz="3500" b="1" dirty="0" smtClean="0"/>
              <a:t>Diffie-Hellman Key Exchange-Example</a:t>
            </a:r>
            <a:r>
              <a:rPr lang="en-IN" sz="3500" b="1" dirty="0"/>
              <a:t/>
            </a:r>
            <a:br>
              <a:rPr lang="en-IN" sz="3500" b="1" dirty="0"/>
            </a:br>
            <a:endParaRPr lang="en-IN" sz="3500" dirty="0"/>
          </a:p>
        </p:txBody>
      </p:sp>
      <p:sp>
        <p:nvSpPr>
          <p:cNvPr id="3" name="TextBox 2"/>
          <p:cNvSpPr txBox="1"/>
          <p:nvPr/>
        </p:nvSpPr>
        <p:spPr>
          <a:xfrm>
            <a:off x="3026226" y="1024960"/>
            <a:ext cx="6019800" cy="123110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Global Public Elements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i="1" dirty="0" smtClean="0"/>
              <a:t>q=97	Prime number</a:t>
            </a:r>
            <a:br>
              <a:rPr lang="en-US" b="1" i="1" dirty="0" smtClean="0"/>
            </a:br>
            <a:r>
              <a:rPr lang="el-GR" b="1" i="1" dirty="0" smtClean="0"/>
              <a:t>α</a:t>
            </a:r>
            <a:r>
              <a:rPr lang="en-US" b="1" i="1" dirty="0" smtClean="0"/>
              <a:t>=5	</a:t>
            </a:r>
            <a:r>
              <a:rPr lang="el-GR" b="1" i="1" dirty="0" smtClean="0"/>
              <a:t>α</a:t>
            </a:r>
            <a:r>
              <a:rPr lang="en-US" b="1" i="1" dirty="0" smtClean="0"/>
              <a:t> &lt; q and </a:t>
            </a:r>
            <a:r>
              <a:rPr lang="el-GR" b="1" i="1" dirty="0" smtClean="0"/>
              <a:t>α</a:t>
            </a:r>
            <a:r>
              <a:rPr lang="en-US" b="1" i="1" dirty="0" smtClean="0"/>
              <a:t> a primitive root of q</a:t>
            </a:r>
            <a:r>
              <a:rPr lang="en-US" dirty="0" smtClean="0"/>
              <a:t>	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026226" y="2343150"/>
            <a:ext cx="2688774" cy="1676400"/>
          </a:xfrm>
          <a:prstGeom prst="roundRect">
            <a:avLst/>
          </a:prstGeom>
          <a:solidFill>
            <a:schemeClr val="accent1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A Key Generation</a:t>
            </a:r>
          </a:p>
          <a:p>
            <a:r>
              <a:rPr lang="en-US" sz="1600" b="1" i="1" dirty="0" smtClean="0"/>
              <a:t>Select XA=36  XA&lt;q</a:t>
            </a:r>
            <a:br>
              <a:rPr lang="en-US" sz="1600" b="1" i="1" dirty="0" smtClean="0"/>
            </a:br>
            <a:r>
              <a:rPr lang="en-US" sz="1600" b="1" i="1" dirty="0" smtClean="0"/>
              <a:t>Calculate   YA=5</a:t>
            </a:r>
            <a:r>
              <a:rPr lang="en-US" b="1" i="1" baseline="30000" dirty="0" smtClean="0"/>
              <a:t>36</a:t>
            </a:r>
            <a:r>
              <a:rPr lang="en-US" sz="1600" b="1" i="1" baseline="30000" dirty="0" smtClean="0"/>
              <a:t>  </a:t>
            </a:r>
            <a:r>
              <a:rPr lang="en-US" sz="1600" b="1" i="1" dirty="0" smtClean="0"/>
              <a:t>mod 97</a:t>
            </a:r>
            <a:endParaRPr lang="en-US" sz="1600" b="1" i="1" dirty="0"/>
          </a:p>
        </p:txBody>
      </p:sp>
      <p:sp>
        <p:nvSpPr>
          <p:cNvPr id="8" name="Rounded Rectangle 7"/>
          <p:cNvSpPr/>
          <p:nvPr/>
        </p:nvSpPr>
        <p:spPr>
          <a:xfrm>
            <a:off x="6324600" y="2354036"/>
            <a:ext cx="2688770" cy="1676400"/>
          </a:xfrm>
          <a:prstGeom prst="roundRect">
            <a:avLst/>
          </a:prstGeom>
          <a:solidFill>
            <a:schemeClr val="accent1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sz="16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6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B </a:t>
            </a:r>
            <a:r>
              <a:rPr lang="en-US" sz="1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 Generation</a:t>
            </a:r>
          </a:p>
          <a:p>
            <a:r>
              <a:rPr lang="en-US" sz="1600" b="1" i="1" dirty="0"/>
              <a:t>Select </a:t>
            </a:r>
            <a:r>
              <a:rPr lang="en-US" sz="1600" b="1" i="1" dirty="0" smtClean="0"/>
              <a:t>58  XB&lt;q</a:t>
            </a:r>
            <a:r>
              <a:rPr lang="en-US" sz="1600" b="1" i="1" dirty="0"/>
              <a:t/>
            </a:r>
            <a:br>
              <a:rPr lang="en-US" sz="1600" b="1" i="1" dirty="0"/>
            </a:br>
            <a:r>
              <a:rPr lang="en-US" sz="1600" b="1" i="1" dirty="0"/>
              <a:t>Calculate </a:t>
            </a:r>
            <a:r>
              <a:rPr lang="en-US" sz="1600" b="1" i="1" dirty="0" smtClean="0"/>
              <a:t> YB=5</a:t>
            </a:r>
            <a:r>
              <a:rPr lang="en-US" b="1" i="1" baseline="30000" dirty="0" smtClean="0"/>
              <a:t>58</a:t>
            </a:r>
            <a:r>
              <a:rPr lang="en-US" sz="1600" b="1" i="1" baseline="30000" dirty="0" smtClean="0"/>
              <a:t> </a:t>
            </a:r>
            <a:r>
              <a:rPr lang="en-US" sz="1600" b="1" i="1" dirty="0"/>
              <a:t>mod </a:t>
            </a:r>
            <a:r>
              <a:rPr lang="en-US" sz="1600" b="1" i="1" dirty="0" smtClean="0"/>
              <a:t>97</a:t>
            </a:r>
            <a:endParaRPr lang="en-US" sz="1600" b="1" i="1" dirty="0"/>
          </a:p>
          <a:p>
            <a:pPr algn="ctr"/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027716" y="3485054"/>
            <a:ext cx="8490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YA =50</a:t>
            </a:r>
            <a:endParaRPr lang="en-US" sz="1600" b="1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7315200" y="3506826"/>
            <a:ext cx="1066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YB =44</a:t>
            </a:r>
            <a:endParaRPr lang="en-US" sz="1600" b="1" i="1" dirty="0"/>
          </a:p>
        </p:txBody>
      </p:sp>
      <p:sp>
        <p:nvSpPr>
          <p:cNvPr id="11" name="Rounded Rectangle 10"/>
          <p:cNvSpPr/>
          <p:nvPr/>
        </p:nvSpPr>
        <p:spPr>
          <a:xfrm>
            <a:off x="3080656" y="4095750"/>
            <a:ext cx="2177144" cy="762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Secret key generation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600" b="1" i="1" dirty="0" smtClean="0"/>
              <a:t>K = (44)</a:t>
            </a:r>
            <a:r>
              <a:rPr lang="en-US" b="1" i="1" baseline="30000" dirty="0" smtClean="0"/>
              <a:t>36</a:t>
            </a:r>
            <a:r>
              <a:rPr lang="en-US" sz="1600" b="1" i="1" dirty="0" smtClean="0"/>
              <a:t> mod 97=</a:t>
            </a:r>
            <a:r>
              <a:rPr lang="en-US" sz="1600" b="1" i="1" dirty="0" smtClean="0">
                <a:solidFill>
                  <a:schemeClr val="accent2"/>
                </a:solidFill>
              </a:rPr>
              <a:t>75</a:t>
            </a:r>
            <a:endParaRPr lang="en-US" sz="1600" b="1" i="1" baseline="30000" dirty="0">
              <a:solidFill>
                <a:schemeClr val="accent2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781800" y="4095750"/>
            <a:ext cx="2209802" cy="7620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Secret key generation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i="1" dirty="0"/>
              <a:t>K = </a:t>
            </a:r>
            <a:r>
              <a:rPr lang="en-US" sz="1600" b="1" i="1" dirty="0" smtClean="0"/>
              <a:t>(50)</a:t>
            </a:r>
            <a:r>
              <a:rPr lang="en-US" b="1" i="1" baseline="30000" dirty="0" smtClean="0"/>
              <a:t>58</a:t>
            </a:r>
            <a:r>
              <a:rPr lang="en-US" sz="1600" b="1" i="1" dirty="0" smtClean="0"/>
              <a:t> </a:t>
            </a:r>
            <a:r>
              <a:rPr lang="en-US" sz="1600" b="1" i="1" dirty="0"/>
              <a:t>mod </a:t>
            </a:r>
            <a:r>
              <a:rPr lang="en-US" sz="1600" b="1" i="1" dirty="0" smtClean="0"/>
              <a:t>97=</a:t>
            </a:r>
            <a:r>
              <a:rPr lang="en-US" sz="1600" b="1" i="1" dirty="0" smtClean="0">
                <a:solidFill>
                  <a:schemeClr val="accent2"/>
                </a:solidFill>
              </a:rPr>
              <a:t>75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817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42892E-6 L 0.22152 0.1745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76" y="872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79494E-6 L -0.23333 0.1705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67" y="85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/>
      <p:bldP spid="9" grpId="1"/>
      <p:bldP spid="10" grpId="0"/>
      <p:bldP spid="10" grpId="1"/>
      <p:bldP spid="11" grpId="0" animBg="1"/>
      <p:bldP spid="1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25" y="428625"/>
            <a:ext cx="8007350" cy="428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120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2514600" y="340178"/>
            <a:ext cx="6324600" cy="76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500" b="1" dirty="0" smtClean="0">
                <a:solidFill>
                  <a:schemeClr val="tx2"/>
                </a:solidFill>
              </a:rPr>
              <a:t>Additional Learning Resources</a:t>
            </a:r>
            <a:endParaRPr lang="en-IN" sz="3500" b="1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19400" y="998658"/>
            <a:ext cx="62701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Data Communication and Networking</a:t>
            </a:r>
            <a:r>
              <a:rPr lang="en-US" sz="2000" dirty="0"/>
              <a:t>, Behrouz A. </a:t>
            </a:r>
            <a:r>
              <a:rPr lang="en-US" sz="2000" dirty="0" err="1" smtClean="0"/>
              <a:t>Forouzan</a:t>
            </a:r>
            <a:r>
              <a:rPr lang="en-US" sz="2000" dirty="0" smtClean="0"/>
              <a:t>, McGraw Hill, 4</a:t>
            </a:r>
            <a:r>
              <a:rPr lang="en-US" sz="2000" baseline="30000" dirty="0" smtClean="0"/>
              <a:t>th</a:t>
            </a:r>
            <a:r>
              <a:rPr lang="en-US" sz="2000" dirty="0" smtClean="0"/>
              <a:t> Edition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Cryptography and Network Security, William Stallings, Prentice Hall, 5</a:t>
            </a:r>
            <a:r>
              <a:rPr lang="en-US" sz="2000" baseline="30000" dirty="0" smtClean="0"/>
              <a:t>th</a:t>
            </a:r>
            <a:r>
              <a:rPr lang="en-US" sz="2000" dirty="0" smtClean="0"/>
              <a:t> Edition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Cryptography and Network Security – Online NPTEL: </a:t>
            </a:r>
            <a:r>
              <a:rPr lang="en-US" sz="2000" dirty="0">
                <a:hlinkClick r:id="rId2"/>
              </a:rPr>
              <a:t>https://nptel.ac.in/courses/106/105/106105031/</a:t>
            </a:r>
            <a:endParaRPr lang="en-US" sz="20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2"/>
              </a:solidFill>
            </a:endParaRP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242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209550"/>
            <a:ext cx="7848600" cy="1428749"/>
          </a:xfrm>
        </p:spPr>
        <p:txBody>
          <a:bodyPr>
            <a:noAutofit/>
          </a:bodyPr>
          <a:lstStyle/>
          <a:p>
            <a:r>
              <a:rPr lang="en-IN" b="1" dirty="0" smtClean="0"/>
              <a:t>Need for Cryptographic Technique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95520" y="1257014"/>
            <a:ext cx="6324600" cy="3429000"/>
          </a:xfrm>
        </p:spPr>
        <p:txBody>
          <a:bodyPr>
            <a:normAutofit/>
          </a:bodyPr>
          <a:lstStyle/>
          <a:p>
            <a:r>
              <a:rPr lang="en-US" dirty="0" smtClean="0"/>
              <a:t>The Network Security is mostly achieved through the use of cryptography</a:t>
            </a:r>
          </a:p>
          <a:p>
            <a:r>
              <a:rPr lang="en-US" dirty="0"/>
              <a:t>a network conversation </a:t>
            </a:r>
            <a:r>
              <a:rPr lang="en-US" dirty="0" smtClean="0"/>
              <a:t>may </a:t>
            </a:r>
            <a:r>
              <a:rPr lang="en-US" dirty="0"/>
              <a:t>be </a:t>
            </a:r>
            <a:r>
              <a:rPr lang="en-US" dirty="0" smtClean="0"/>
              <a:t>compromised </a:t>
            </a:r>
            <a:r>
              <a:rPr lang="en-US" dirty="0"/>
              <a:t>by an </a:t>
            </a:r>
            <a:r>
              <a:rPr lang="en-US" dirty="0" smtClean="0"/>
              <a:t>adversary. e.g</a:t>
            </a:r>
            <a:r>
              <a:rPr lang="en-US" dirty="0"/>
              <a:t>. to obtain your credit card information </a:t>
            </a:r>
            <a:r>
              <a:rPr lang="en-US" dirty="0" smtClean="0"/>
              <a:t>- </a:t>
            </a:r>
            <a:r>
              <a:rPr lang="en-US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solution:  ensure confidentiality</a:t>
            </a:r>
          </a:p>
          <a:p>
            <a:r>
              <a:rPr lang="en-US" dirty="0"/>
              <a:t>the customer is unknowingly being directed to a false </a:t>
            </a:r>
            <a:r>
              <a:rPr lang="en-US" dirty="0" smtClean="0"/>
              <a:t>website – e.g. </a:t>
            </a:r>
            <a:r>
              <a:rPr lang="en-US" dirty="0"/>
              <a:t>translating a correct URL into an incorrect IP </a:t>
            </a:r>
            <a:r>
              <a:rPr lang="en-US" dirty="0" smtClean="0"/>
              <a:t>address</a:t>
            </a:r>
            <a:r>
              <a:rPr lang="en-US" dirty="0"/>
              <a:t> </a:t>
            </a:r>
            <a:r>
              <a:rPr lang="en-US" dirty="0" smtClean="0"/>
              <a:t>-</a:t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/>
              <a:t>owner of the website can be attacked as </a:t>
            </a:r>
            <a:r>
              <a:rPr lang="en-US" dirty="0" smtClean="0"/>
              <a:t>well - </a:t>
            </a:r>
            <a:r>
              <a:rPr lang="en-US" b="1" dirty="0">
                <a:solidFill>
                  <a:schemeClr val="tx2"/>
                </a:solidFill>
              </a:rPr>
              <a:t>solution:  </a:t>
            </a:r>
            <a:r>
              <a:rPr lang="en-US" b="1" dirty="0" smtClean="0">
                <a:solidFill>
                  <a:schemeClr val="tx2"/>
                </a:solidFill>
              </a:rPr>
              <a:t>provide authentication</a:t>
            </a:r>
            <a:endParaRPr lang="en-US" b="1" dirty="0" smtClean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18342"/>
            <a:ext cx="762000" cy="646331"/>
          </a:xfrm>
          <a:prstGeom prst="rect">
            <a:avLst/>
          </a:prstGeom>
          <a:noFill/>
          <a:ln w="38100" cmpd="sng">
            <a:solidFill>
              <a:schemeClr val="tx2">
                <a:lumMod val="75000"/>
              </a:schemeClr>
            </a:solidFill>
          </a:ln>
        </p:spPr>
        <p:txBody>
          <a:bodyPr wrap="square" rtlCol="0" anchor="ctr" anchorCtr="0">
            <a:spAutoFit/>
          </a:bodyPr>
          <a:lstStyle/>
          <a:p>
            <a:r>
              <a:rPr lang="en-US" dirty="0" smtClean="0"/>
              <a:t>Alice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74464" y="1218342"/>
            <a:ext cx="609600" cy="646331"/>
          </a:xfrm>
          <a:prstGeom prst="rect">
            <a:avLst/>
          </a:prstGeom>
          <a:noFill/>
          <a:ln w="38100" cmpd="sng"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 Bob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19200" y="2285142"/>
            <a:ext cx="609600" cy="646331"/>
          </a:xfrm>
          <a:prstGeom prst="rect">
            <a:avLst/>
          </a:prstGeom>
          <a:noFill/>
          <a:ln w="38100" cmpd="sng"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  Eve</a:t>
            </a:r>
            <a:endParaRPr lang="en-US" dirty="0"/>
          </a:p>
        </p:txBody>
      </p:sp>
      <p:sp>
        <p:nvSpPr>
          <p:cNvPr id="10" name="Snip Single Corner Rectangle 9"/>
          <p:cNvSpPr/>
          <p:nvPr/>
        </p:nvSpPr>
        <p:spPr>
          <a:xfrm>
            <a:off x="762000" y="1419646"/>
            <a:ext cx="533400" cy="457200"/>
          </a:xfrm>
          <a:prstGeom prst="snip1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MSG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Snip Single Corner Rectangle 12"/>
          <p:cNvSpPr/>
          <p:nvPr/>
        </p:nvSpPr>
        <p:spPr>
          <a:xfrm>
            <a:off x="764272" y="1410542"/>
            <a:ext cx="533400" cy="457200"/>
          </a:xfrm>
          <a:prstGeom prst="snip1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MSG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378907"/>
            <a:ext cx="762000" cy="646331"/>
          </a:xfrm>
          <a:prstGeom prst="rect">
            <a:avLst/>
          </a:prstGeom>
          <a:noFill/>
          <a:ln w="38100" cmpd="sng">
            <a:solidFill>
              <a:schemeClr val="tx2">
                <a:lumMod val="75000"/>
              </a:schemeClr>
            </a:solidFill>
          </a:ln>
        </p:spPr>
        <p:txBody>
          <a:bodyPr wrap="square" rtlCol="0" anchor="ctr" anchorCtr="0">
            <a:spAutoFit/>
          </a:bodyPr>
          <a:lstStyle/>
          <a:p>
            <a:r>
              <a:rPr lang="en-US" dirty="0" smtClean="0"/>
              <a:t>Alice</a:t>
            </a:r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074464" y="3378907"/>
            <a:ext cx="609600" cy="646331"/>
          </a:xfrm>
          <a:prstGeom prst="rect">
            <a:avLst/>
          </a:prstGeom>
          <a:noFill/>
          <a:ln w="38100" cmpd="sng"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 Bob</a:t>
            </a:r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19200" y="4445707"/>
            <a:ext cx="609600" cy="646331"/>
          </a:xfrm>
          <a:prstGeom prst="rect">
            <a:avLst/>
          </a:prstGeom>
          <a:noFill/>
          <a:ln w="38100" cmpd="sng"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   Eve</a:t>
            </a:r>
            <a:endParaRPr lang="en-US" dirty="0"/>
          </a:p>
        </p:txBody>
      </p:sp>
      <p:sp>
        <p:nvSpPr>
          <p:cNvPr id="17" name="Snip Single Corner Rectangle 16"/>
          <p:cNvSpPr/>
          <p:nvPr/>
        </p:nvSpPr>
        <p:spPr>
          <a:xfrm>
            <a:off x="762000" y="3562350"/>
            <a:ext cx="533400" cy="457200"/>
          </a:xfrm>
          <a:prstGeom prst="snip1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MSG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8" name="Snip Single Corner Rectangle 17"/>
          <p:cNvSpPr/>
          <p:nvPr/>
        </p:nvSpPr>
        <p:spPr>
          <a:xfrm>
            <a:off x="1480784" y="4060494"/>
            <a:ext cx="533400" cy="457200"/>
          </a:xfrm>
          <a:prstGeom prst="snip1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MSG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63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778E-17 5.43042E-7 L 0.0875 5.43042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7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repeatCount="indefinite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2.79852E-6 L 0.029 0.0959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1" y="4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42" presetClass="path" presetSubtype="0" repeatCount="indefinite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2.79852E-6 L 0.029 0.0959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1" y="4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57" presetClass="path" presetSubtype="0" repeatCount="indefinite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2.3357E-6 L -3.05556E-6 -0.06295 C -3.05556E-6 -0.09133 0.01598 -0.12558 0.029 -0.12558 L 0.05851 -0.12558 " pathEditMode="relative" rAng="0" ptsTypes="FfFF">
                                      <p:cBhvr>
                                        <p:cTn id="1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-62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7" grpId="0" animBg="1"/>
      <p:bldP spid="18" grpId="0" animBg="1"/>
      <p:bldP spid="1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"/>
            <a:ext cx="7467600" cy="1581149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Principles of Cryptographic Techniques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457200" y="1816290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Sender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934200" y="1809750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Receiver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286000" y="356235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Encryption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257800" y="356235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Decryption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344304" y="2959290"/>
            <a:ext cx="914400" cy="945960"/>
            <a:chOff x="1344304" y="2959290"/>
            <a:chExt cx="914400" cy="945960"/>
          </a:xfrm>
          <a:effectLst>
            <a:outerShdw blurRad="12700" dist="50800" dir="5400000" algn="ctr" rotWithShape="0">
              <a:srgbClr val="000000">
                <a:alpha val="43137"/>
              </a:srgbClr>
            </a:outerShdw>
          </a:effectLst>
        </p:grpSpPr>
        <p:cxnSp>
          <p:nvCxnSpPr>
            <p:cNvPr id="19" name="Straight Connector 18"/>
            <p:cNvCxnSpPr>
              <a:stCxn id="9" idx="2"/>
            </p:cNvCxnSpPr>
            <p:nvPr/>
          </p:nvCxnSpPr>
          <p:spPr>
            <a:xfrm>
              <a:off x="1371600" y="2959290"/>
              <a:ext cx="0" cy="945960"/>
            </a:xfrm>
            <a:prstGeom prst="line">
              <a:avLst/>
            </a:prstGeom>
            <a:ln w="63500" cmpd="sng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1344304" y="3905250"/>
              <a:ext cx="914400" cy="0"/>
            </a:xfrm>
            <a:prstGeom prst="straightConnector1">
              <a:avLst/>
            </a:prstGeom>
            <a:ln w="63500" cmpd="sng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/>
          <p:cNvCxnSpPr/>
          <p:nvPr/>
        </p:nvCxnSpPr>
        <p:spPr>
          <a:xfrm>
            <a:off x="7875896" y="2952750"/>
            <a:ext cx="0" cy="945960"/>
          </a:xfrm>
          <a:prstGeom prst="line">
            <a:avLst/>
          </a:prstGeom>
          <a:ln w="63500" cmpd="sng">
            <a:headEnd type="triangle"/>
            <a:tailEnd type="none"/>
          </a:ln>
          <a:effectLst>
            <a:outerShdw blurRad="88900" dist="50800" dir="5400000" algn="ctr" rotWithShape="0">
              <a:srgbClr val="000000">
                <a:alpha val="98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6961496" y="3905250"/>
            <a:ext cx="941696" cy="0"/>
          </a:xfrm>
          <a:prstGeom prst="straightConnector1">
            <a:avLst/>
          </a:prstGeom>
          <a:ln w="63500" cmpd="sng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2" idx="1"/>
          </p:cNvCxnSpPr>
          <p:nvPr/>
        </p:nvCxnSpPr>
        <p:spPr>
          <a:xfrm>
            <a:off x="3962400" y="3905250"/>
            <a:ext cx="1295400" cy="0"/>
          </a:xfrm>
          <a:prstGeom prst="straightConnector1">
            <a:avLst/>
          </a:prstGeom>
          <a:ln w="63500" cmpd="sng">
            <a:tailEnd type="triangle"/>
          </a:ln>
          <a:effectLst>
            <a:outerShdw blurRad="50800" dist="50800" dir="5400000" algn="ctr" rotWithShape="0">
              <a:srgbClr val="000000">
                <a:alpha val="99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52400" y="325755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Plaintext</a:t>
            </a:r>
            <a:endParaRPr lang="en-US" sz="20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7979392" y="3257550"/>
            <a:ext cx="1164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Plaintext</a:t>
            </a:r>
            <a:endParaRPr lang="en-US" sz="20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3962400" y="3235464"/>
            <a:ext cx="144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Ciphertext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667000" y="295275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759" y="2440940"/>
            <a:ext cx="954881" cy="109129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559" y="2440940"/>
            <a:ext cx="954881" cy="109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18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8001000" cy="1504949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Components of Cryptographic Techniques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504950"/>
            <a:ext cx="7772400" cy="266699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Plaintext </a:t>
            </a:r>
            <a:r>
              <a:rPr lang="en-US" dirty="0" smtClean="0"/>
              <a:t>     </a:t>
            </a:r>
            <a:r>
              <a:rPr lang="en-US" dirty="0" smtClean="0">
                <a:solidFill>
                  <a:srgbClr val="FFC000"/>
                </a:solidFill>
              </a:rPr>
              <a:t>:</a:t>
            </a:r>
            <a:r>
              <a:rPr lang="en-US" dirty="0" smtClean="0"/>
              <a:t> The original message, before being transformed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Ciphertext   </a:t>
            </a:r>
            <a:r>
              <a:rPr lang="en-US" dirty="0" smtClean="0">
                <a:solidFill>
                  <a:srgbClr val="FFC000"/>
                </a:solidFill>
              </a:rPr>
              <a:t>:</a:t>
            </a:r>
            <a:r>
              <a:rPr lang="en-US" dirty="0" smtClean="0"/>
              <a:t> After the message is transformed in an encrypted form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Encryption 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: </a:t>
            </a:r>
            <a:r>
              <a:rPr lang="en-US" dirty="0"/>
              <a:t>Process of </a:t>
            </a:r>
            <a:r>
              <a:rPr lang="en-US" dirty="0" smtClean="0"/>
              <a:t>converting plaintext into ciphertext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Decryption :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dirty="0"/>
              <a:t>Process of converting cipher text into </a:t>
            </a:r>
            <a:r>
              <a:rPr lang="en-US" dirty="0" smtClean="0"/>
              <a:t>plaintext 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Key               : </a:t>
            </a:r>
            <a:r>
              <a:rPr lang="en-US" dirty="0"/>
              <a:t>A key is a number (or a set of numbers) that the cipher, as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                      an </a:t>
            </a:r>
            <a:r>
              <a:rPr lang="en-US" dirty="0"/>
              <a:t>algorithm, operates on.</a:t>
            </a:r>
            <a:endParaRPr lang="en-US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9600" y="3790950"/>
            <a:ext cx="8229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encrypt </a:t>
            </a:r>
            <a:r>
              <a:rPr lang="en-US" sz="1600" b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  <a:r>
              <a:rPr lang="en-US" sz="1600" b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  :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Need an 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encryption 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algorithm – Input : an 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encryption key, and the 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plaintext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 Output: Ciphertext</a:t>
            </a:r>
          </a:p>
          <a:p>
            <a:r>
              <a:rPr lang="en-US" sz="1600" b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decrypt a </a:t>
            </a:r>
            <a:r>
              <a:rPr lang="en-US" sz="1600" b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 :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Need 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decryption 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algorithm – Input: a decryption 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key, and the 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ciphertext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en-US" sz="1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Ourput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The original plaintext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44" y="3856238"/>
            <a:ext cx="509056" cy="509056"/>
          </a:xfrm>
          <a:prstGeom prst="rect">
            <a:avLst/>
          </a:prstGeom>
          <a:effectLst>
            <a:glow rad="127000">
              <a:schemeClr val="accent1">
                <a:alpha val="43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91653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"/>
            <a:ext cx="7620000" cy="1047749"/>
          </a:xfrm>
        </p:spPr>
        <p:txBody>
          <a:bodyPr>
            <a:noAutofit/>
          </a:bodyPr>
          <a:lstStyle/>
          <a:p>
            <a:r>
              <a:rPr lang="en-IN" b="1" dirty="0" smtClean="0"/>
              <a:t>Two Categories</a:t>
            </a:r>
            <a:r>
              <a:rPr lang="en-IN" b="1" dirty="0"/>
              <a:t> </a:t>
            </a:r>
            <a:r>
              <a:rPr lang="en-IN" b="1" dirty="0" smtClean="0"/>
              <a:t>of Cryptography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617559" y="4140907"/>
            <a:ext cx="83740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 smtClean="0">
                <a:solidFill>
                  <a:srgbClr val="FF9900"/>
                </a:solidFill>
                <a:latin typeface="+mj-lt"/>
                <a:ea typeface="+mj-ea"/>
                <a:cs typeface="+mj-cs"/>
              </a:rPr>
              <a:t>Symmetric key also called Secret-key </a:t>
            </a:r>
            <a:br>
              <a:rPr lang="en-US" b="1" dirty="0" smtClean="0">
                <a:solidFill>
                  <a:srgbClr val="FF9900"/>
                </a:solidFill>
                <a:latin typeface="+mj-lt"/>
                <a:ea typeface="+mj-ea"/>
                <a:cs typeface="+mj-cs"/>
              </a:rPr>
            </a:br>
            <a:r>
              <a:rPr lang="en-US" b="1" dirty="0" smtClean="0">
                <a:solidFill>
                  <a:srgbClr val="FF9900"/>
                </a:solidFill>
                <a:latin typeface="+mj-lt"/>
                <a:ea typeface="+mj-ea"/>
                <a:cs typeface="+mj-cs"/>
              </a:rPr>
              <a:t>Asymmetric key also called Public-key</a:t>
            </a:r>
            <a:endParaRPr lang="en-US" b="1" dirty="0">
              <a:solidFill>
                <a:srgbClr val="FF990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44" y="4278182"/>
            <a:ext cx="509056" cy="509056"/>
          </a:xfrm>
          <a:prstGeom prst="rect">
            <a:avLst/>
          </a:prstGeom>
          <a:effectLst>
            <a:glow rad="127000">
              <a:schemeClr val="accent1">
                <a:alpha val="43000"/>
              </a:schemeClr>
            </a:glow>
          </a:effectLst>
        </p:spPr>
      </p:pic>
      <p:sp>
        <p:nvSpPr>
          <p:cNvPr id="7" name="Rounded Rectangle 6"/>
          <p:cNvSpPr/>
          <p:nvPr/>
        </p:nvSpPr>
        <p:spPr>
          <a:xfrm>
            <a:off x="3166279" y="1098926"/>
            <a:ext cx="3276600" cy="914400"/>
          </a:xfrm>
          <a:prstGeom prst="roundRect">
            <a:avLst/>
          </a:prstGeom>
          <a:effectLst>
            <a:outerShdw blurRad="50800" dist="50800" dir="5400000" algn="ctr" rotWithShape="0">
              <a:schemeClr val="tx1">
                <a:alpha val="9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Cryptography</a:t>
            </a:r>
            <a:endParaRPr lang="en-US" sz="2200" b="1" dirty="0"/>
          </a:p>
        </p:txBody>
      </p:sp>
      <p:sp>
        <p:nvSpPr>
          <p:cNvPr id="9" name="Rounded Rectangle 8"/>
          <p:cNvSpPr/>
          <p:nvPr/>
        </p:nvSpPr>
        <p:spPr>
          <a:xfrm>
            <a:off x="685800" y="2952750"/>
            <a:ext cx="3276600" cy="914400"/>
          </a:xfrm>
          <a:prstGeom prst="roundRect">
            <a:avLst/>
          </a:prstGeom>
          <a:effectLst>
            <a:outerShdw blurRad="50800" dist="50800" dir="5400000" algn="ctr" rotWithShape="0">
              <a:schemeClr val="tx1">
                <a:alpha val="9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Symmetric Key</a:t>
            </a:r>
            <a:endParaRPr lang="en-US" sz="22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5448300" y="2952750"/>
            <a:ext cx="3276600" cy="914400"/>
          </a:xfrm>
          <a:prstGeom prst="roundRect">
            <a:avLst/>
          </a:prstGeom>
          <a:effectLst>
            <a:outerShdw blurRad="50800" dist="50800" dir="5400000" algn="ctr" rotWithShape="0">
              <a:schemeClr val="tx1">
                <a:alpha val="9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Asymmetric Key</a:t>
            </a:r>
            <a:endParaRPr lang="en-US" sz="2200" b="1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804579" y="2100902"/>
            <a:ext cx="0" cy="533400"/>
          </a:xfrm>
          <a:prstGeom prst="line">
            <a:avLst/>
          </a:prstGeom>
          <a:ln w="25400" cmpd="sng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2223448" y="2634302"/>
            <a:ext cx="2594779" cy="0"/>
          </a:xfrm>
          <a:prstGeom prst="line">
            <a:avLst/>
          </a:prstGeom>
          <a:ln w="25400" cmpd="sng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4800600" y="2634302"/>
            <a:ext cx="2594779" cy="0"/>
          </a:xfrm>
          <a:prstGeom prst="line">
            <a:avLst/>
          </a:prstGeom>
          <a:ln w="25400" cmpd="sng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223448" y="2620654"/>
            <a:ext cx="0" cy="318448"/>
          </a:xfrm>
          <a:prstGeom prst="straightConnector1">
            <a:avLst/>
          </a:prstGeom>
          <a:ln w="25400" cmpd="sng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391400" y="2620654"/>
            <a:ext cx="0" cy="318448"/>
          </a:xfrm>
          <a:prstGeom prst="straightConnector1">
            <a:avLst/>
          </a:prstGeom>
          <a:ln w="25400" cmpd="sng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816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"/>
            <a:ext cx="7467600" cy="1581149"/>
          </a:xfrm>
        </p:spPr>
        <p:txBody>
          <a:bodyPr>
            <a:noAutofit/>
          </a:bodyPr>
          <a:lstStyle/>
          <a:p>
            <a:pPr algn="ctr"/>
            <a:r>
              <a:rPr lang="en-IN" b="1" dirty="0" smtClean="0"/>
              <a:t>Principles of Symmetric Key Cryptographic Techniques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457200" y="1816290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Alice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934200" y="1809750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Bob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286000" y="356235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Encryption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257800" y="356235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Decryption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344304" y="2959290"/>
            <a:ext cx="914400" cy="945960"/>
            <a:chOff x="1344304" y="2959290"/>
            <a:chExt cx="914400" cy="945960"/>
          </a:xfrm>
          <a:effectLst>
            <a:outerShdw blurRad="12700" dist="50800" dir="5400000" algn="ctr" rotWithShape="0">
              <a:srgbClr val="000000">
                <a:alpha val="43137"/>
              </a:srgbClr>
            </a:outerShdw>
          </a:effectLst>
        </p:grpSpPr>
        <p:cxnSp>
          <p:nvCxnSpPr>
            <p:cNvPr id="19" name="Straight Connector 18"/>
            <p:cNvCxnSpPr>
              <a:stCxn id="9" idx="2"/>
            </p:cNvCxnSpPr>
            <p:nvPr/>
          </p:nvCxnSpPr>
          <p:spPr>
            <a:xfrm>
              <a:off x="1371600" y="2959290"/>
              <a:ext cx="0" cy="945960"/>
            </a:xfrm>
            <a:prstGeom prst="line">
              <a:avLst/>
            </a:prstGeom>
            <a:ln w="63500" cmpd="sng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1344304" y="3905250"/>
              <a:ext cx="914400" cy="0"/>
            </a:xfrm>
            <a:prstGeom prst="straightConnector1">
              <a:avLst/>
            </a:prstGeom>
            <a:ln w="63500" cmpd="sng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/>
          <p:cNvCxnSpPr/>
          <p:nvPr/>
        </p:nvCxnSpPr>
        <p:spPr>
          <a:xfrm>
            <a:off x="7875896" y="2952750"/>
            <a:ext cx="0" cy="945960"/>
          </a:xfrm>
          <a:prstGeom prst="line">
            <a:avLst/>
          </a:prstGeom>
          <a:ln w="63500" cmpd="sng">
            <a:headEnd type="triangle"/>
            <a:tailEnd type="none"/>
          </a:ln>
          <a:effectLst>
            <a:outerShdw blurRad="88900" dist="50800" dir="5400000" algn="ctr" rotWithShape="0">
              <a:srgbClr val="000000">
                <a:alpha val="98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6961496" y="3905250"/>
            <a:ext cx="941696" cy="0"/>
          </a:xfrm>
          <a:prstGeom prst="straightConnector1">
            <a:avLst/>
          </a:prstGeom>
          <a:ln w="63500" cmpd="sng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2" idx="1"/>
          </p:cNvCxnSpPr>
          <p:nvPr/>
        </p:nvCxnSpPr>
        <p:spPr>
          <a:xfrm>
            <a:off x="3962400" y="3905250"/>
            <a:ext cx="1295400" cy="0"/>
          </a:xfrm>
          <a:prstGeom prst="straightConnector1">
            <a:avLst/>
          </a:prstGeom>
          <a:ln w="63500" cmpd="sng">
            <a:tailEnd type="triangle"/>
          </a:ln>
          <a:effectLst>
            <a:outerShdw blurRad="50800" dist="50800" dir="5400000" algn="ctr" rotWithShape="0">
              <a:srgbClr val="000000">
                <a:alpha val="99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52400" y="325755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Plaintext</a:t>
            </a:r>
            <a:endParaRPr lang="en-US" sz="20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7979392" y="3257550"/>
            <a:ext cx="1164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Plaintext</a:t>
            </a:r>
            <a:endParaRPr lang="en-US" sz="20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3962400" y="3235464"/>
            <a:ext cx="144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Ciphertext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667000" y="295275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792" y="2007037"/>
            <a:ext cx="650081" cy="742949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 flipH="1" flipV="1">
            <a:off x="2819400" y="2443499"/>
            <a:ext cx="1447800" cy="3147"/>
          </a:xfrm>
          <a:prstGeom prst="line">
            <a:avLst/>
          </a:prstGeom>
          <a:ln w="25400" cmpd="sng">
            <a:solidFill>
              <a:schemeClr val="tx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4953000" y="2446646"/>
            <a:ext cx="1143000" cy="0"/>
          </a:xfrm>
          <a:prstGeom prst="line">
            <a:avLst/>
          </a:prstGeom>
          <a:ln w="25400" cmpd="sng">
            <a:solidFill>
              <a:schemeClr val="tx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2846696" y="2429851"/>
            <a:ext cx="0" cy="1014107"/>
          </a:xfrm>
          <a:prstGeom prst="straightConnector1">
            <a:avLst/>
          </a:prstGeom>
          <a:ln w="25400">
            <a:solidFill>
              <a:schemeClr val="tx1">
                <a:lumMod val="8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6088040" y="2446646"/>
            <a:ext cx="0" cy="1014107"/>
          </a:xfrm>
          <a:prstGeom prst="straightConnector1">
            <a:avLst/>
          </a:prstGeom>
          <a:ln w="25400">
            <a:solidFill>
              <a:schemeClr val="tx1">
                <a:lumMod val="8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454024" y="1714214"/>
            <a:ext cx="2514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Shared Secret Key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17396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4967</TotalTime>
  <Words>1965</Words>
  <Application>Microsoft Office PowerPoint</Application>
  <PresentationFormat>On-screen Show (16:9)</PresentationFormat>
  <Paragraphs>383</Paragraphs>
  <Slides>48</Slides>
  <Notes>19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Perspective</vt:lpstr>
      <vt:lpstr>CSE1004:Network &amp; Communication</vt:lpstr>
      <vt:lpstr>PowerPoint Presentation</vt:lpstr>
      <vt:lpstr>PowerPoint Presentation</vt:lpstr>
      <vt:lpstr>What is Cryptography? </vt:lpstr>
      <vt:lpstr>Need for Cryptographic Technique </vt:lpstr>
      <vt:lpstr>Principles of Cryptographic Techniques</vt:lpstr>
      <vt:lpstr>Components of Cryptographic Techniques</vt:lpstr>
      <vt:lpstr>Two Categories of Cryptography</vt:lpstr>
      <vt:lpstr>Principles of Symmetric Key Cryptographic Techniques</vt:lpstr>
      <vt:lpstr>Principles of Asymmetric Key Cryptographic Techniques</vt:lpstr>
      <vt:lpstr>Keys </vt:lpstr>
      <vt:lpstr>Comparison </vt:lpstr>
      <vt:lpstr>Ciphers – Two Types </vt:lpstr>
      <vt:lpstr>PowerPoint Presentation</vt:lpstr>
      <vt:lpstr>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…Symmetric-key Cryptography </vt:lpstr>
      <vt:lpstr>PowerPoint Presentation</vt:lpstr>
      <vt:lpstr>Asymmetric-key Cryptography </vt:lpstr>
      <vt:lpstr>Applications </vt:lpstr>
      <vt:lpstr>Applications </vt:lpstr>
      <vt:lpstr>RSA Algorithm </vt:lpstr>
      <vt:lpstr>RSA Algorithm </vt:lpstr>
      <vt:lpstr>RSA Algorithm </vt:lpstr>
      <vt:lpstr>RSA Algorithm </vt:lpstr>
      <vt:lpstr>RSA Algorithm </vt:lpstr>
      <vt:lpstr>RSA Algorithm </vt:lpstr>
      <vt:lpstr>RSA Algorithm </vt:lpstr>
      <vt:lpstr>Diffie-Hellman Key Exchange Algorithm </vt:lpstr>
      <vt:lpstr>Diffie-Hellman Key Exchange Algorithm </vt:lpstr>
      <vt:lpstr>Diffie-Hellman Key Exchange-Example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vitbpl</dc:creator>
  <cp:lastModifiedBy>Admin</cp:lastModifiedBy>
  <cp:revision>706</cp:revision>
  <dcterms:created xsi:type="dcterms:W3CDTF">2006-08-16T00:00:00Z</dcterms:created>
  <dcterms:modified xsi:type="dcterms:W3CDTF">2020-10-28T04:23:49Z</dcterms:modified>
</cp:coreProperties>
</file>